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8" r:id="rId3"/>
    <p:sldId id="257" r:id="rId4"/>
    <p:sldId id="319" r:id="rId5"/>
    <p:sldId id="261" r:id="rId6"/>
    <p:sldId id="258" r:id="rId7"/>
    <p:sldId id="286" r:id="rId8"/>
    <p:sldId id="259" r:id="rId9"/>
    <p:sldId id="265" r:id="rId10"/>
    <p:sldId id="266" r:id="rId11"/>
    <p:sldId id="267" r:id="rId12"/>
    <p:sldId id="268" r:id="rId13"/>
    <p:sldId id="275" r:id="rId14"/>
    <p:sldId id="279" r:id="rId15"/>
    <p:sldId id="270" r:id="rId16"/>
    <p:sldId id="271" r:id="rId17"/>
    <p:sldId id="272" r:id="rId18"/>
    <p:sldId id="273" r:id="rId19"/>
    <p:sldId id="274" r:id="rId20"/>
    <p:sldId id="32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2478" y="-1116"/>
      </p:cViewPr>
      <p:guideLst>
        <p:guide orient="horz" pos="2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-4445"/>
            <a:ext cx="8504555" cy="6866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7120" y="223901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055" y="150019"/>
            <a:ext cx="9213889" cy="59790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233015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6268403"/>
            <a:ext cx="12106656" cy="58277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33015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 hasCustomPrompt="1"/>
          </p:nvPr>
        </p:nvSpPr>
        <p:spPr>
          <a:xfrm>
            <a:off x="623055" y="150019"/>
            <a:ext cx="9213889" cy="59790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主题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226"/>
            <a:ext cx="12192000" cy="58277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4445"/>
            <a:ext cx="8504555" cy="6866890"/>
          </a:xfrm>
          <a:prstGeom prst="rect">
            <a:avLst/>
          </a:prstGeom>
        </p:spPr>
      </p:pic>
      <p:pic>
        <p:nvPicPr>
          <p:cNvPr id="8" name="图片 7" descr="1236584326878908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35" y="3904615"/>
            <a:ext cx="1859280" cy="1859280"/>
          </a:xfrm>
          <a:prstGeom prst="rect">
            <a:avLst/>
          </a:prstGeom>
        </p:spPr>
      </p:pic>
      <p:sp>
        <p:nvSpPr>
          <p:cNvPr id="9" name="副标题 2"/>
          <p:cNvSpPr>
            <a:spLocks noGrp="1"/>
          </p:cNvSpPr>
          <p:nvPr/>
        </p:nvSpPr>
        <p:spPr>
          <a:xfrm>
            <a:off x="6162040" y="3365500"/>
            <a:ext cx="5335270" cy="63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4008-790-758</a:t>
            </a:r>
            <a:endParaRPr 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240" y="3365500"/>
            <a:ext cx="365125" cy="366395"/>
          </a:xfrm>
          <a:prstGeom prst="rect">
            <a:avLst/>
          </a:prstGeom>
        </p:spPr>
      </p:pic>
      <p:pic>
        <p:nvPicPr>
          <p:cNvPr id="11" name="图片 10" descr="矢量智能对象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6160" y="2910205"/>
            <a:ext cx="370205" cy="370205"/>
          </a:xfrm>
          <a:prstGeom prst="rect">
            <a:avLst/>
          </a:prstGeom>
        </p:spPr>
      </p:pic>
      <p:sp>
        <p:nvSpPr>
          <p:cNvPr id="18" name="副标题 2"/>
          <p:cNvSpPr>
            <a:spLocks noGrp="1"/>
          </p:cNvSpPr>
          <p:nvPr/>
        </p:nvSpPr>
        <p:spPr>
          <a:xfrm>
            <a:off x="6476365" y="2879090"/>
            <a:ext cx="5335270" cy="63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www.yunbaonet.cn</a:t>
            </a:r>
            <a:endParaRPr 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副标题 2"/>
          <p:cNvSpPr>
            <a:spLocks noGrp="1"/>
          </p:cNvSpPr>
          <p:nvPr/>
        </p:nvSpPr>
        <p:spPr>
          <a:xfrm>
            <a:off x="6301740" y="1931035"/>
            <a:ext cx="5335270" cy="63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演讲完毕 感谢聆听</a:t>
            </a:r>
            <a:endParaRPr lang="zh-CN" altLang="en-US" sz="4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1CBBF6-2F58-4624-ABF7-0508606C4B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DBD980-AE79-490F-89B0-1D3183A79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层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819" y="193675"/>
            <a:ext cx="2001520" cy="464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hyperlink" Target="https://pc.qq.com/detail/1/detail_2661.html" TargetMode="External"/><Relationship Id="rId2" Type="http://schemas.openxmlformats.org/officeDocument/2006/relationships/image" Target="../media/image20.png"/><Relationship Id="rId1" Type="http://schemas.openxmlformats.org/officeDocument/2006/relationships/hyperlink" Target="http://www.firefox.com.c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49048" y="2069763"/>
            <a:ext cx="5938874" cy="19793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江苏城建院继教学院</a:t>
            </a:r>
            <a:br>
              <a:rPr lang="en-US" altLang="zh-CN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继续教育平台操作说明</a:t>
            </a:r>
            <a:endParaRPr lang="zh-CN" altLang="en-US" sz="2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副标题 5"/>
          <p:cNvSpPr>
            <a:spLocks noGrp="1"/>
          </p:cNvSpPr>
          <p:nvPr/>
        </p:nvSpPr>
        <p:spPr>
          <a:xfrm>
            <a:off x="5562600" y="4961033"/>
            <a:ext cx="6629462" cy="41093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（学员版）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54765" y="2641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430520" y="2660015"/>
            <a:ext cx="7365365" cy="732790"/>
          </a:xfrm>
        </p:spPr>
        <p:txBody>
          <a:bodyPr/>
          <a:lstStyle/>
          <a:p>
            <a:r>
              <a:rPr lang="zh-CN" altLang="en-US" dirty="0" smtClean="0"/>
              <a:t>电脑端学习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7720" y="1991995"/>
            <a:ext cx="2590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打开网址，登录账号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60095" y="1005205"/>
            <a:ext cx="10515600" cy="4351338"/>
          </a:xfrm>
        </p:spPr>
        <p:txBody>
          <a:bodyPr/>
          <a:lstStyle/>
          <a:p>
            <a:r>
              <a:rPr lang="zh-CN" altLang="en-US" sz="2000" dirty="0" smtClean="0"/>
              <a:t>手机端注册上传身份证照片完成后，才可以在电脑端学习。</a:t>
            </a:r>
            <a:endParaRPr lang="zh-CN" altLang="en-US" sz="2000" dirty="0" smtClean="0"/>
          </a:p>
          <a:p>
            <a:r>
              <a:rPr lang="zh-CN" altLang="en-US" sz="2000" dirty="0" smtClean="0"/>
              <a:t>网址：</a:t>
            </a:r>
            <a:r>
              <a:rPr lang="en-US" altLang="zh-CN" sz="2000" dirty="0"/>
              <a:t>https://czjy.a6edu.net/education</a:t>
            </a:r>
            <a:r>
              <a:rPr lang="zh-CN" altLang="en-US" sz="2000" dirty="0" smtClean="0"/>
              <a:t>账号：身份证号码</a:t>
            </a:r>
            <a:endParaRPr lang="en-US" altLang="zh-CN" sz="2000" dirty="0" smtClean="0"/>
          </a:p>
          <a:p>
            <a:r>
              <a:rPr lang="zh-CN" altLang="en-US" sz="2000" dirty="0"/>
              <a:t>初始</a:t>
            </a:r>
            <a:r>
              <a:rPr lang="zh-CN" altLang="en-US" sz="2000" dirty="0" smtClean="0"/>
              <a:t>密码：身份证后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位</a:t>
            </a:r>
            <a:endParaRPr lang="zh-CN" altLang="en-US" sz="2000" dirty="0" smtClean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3055" y="2306955"/>
            <a:ext cx="9974580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建议浏览器</a:t>
            </a:r>
            <a:r>
              <a:rPr lang="en-US" altLang="zh-CN" dirty="0" smtClean="0"/>
              <a:t>-</a:t>
            </a:r>
            <a:r>
              <a:rPr lang="zh-CN" altLang="en-US" dirty="0" smtClean="0"/>
              <a:t>火狐浏览器 或 谷歌浏览器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031240"/>
            <a:ext cx="10515600" cy="4351338"/>
          </a:xfrm>
        </p:spPr>
        <p:txBody>
          <a:bodyPr/>
          <a:lstStyle/>
          <a:p>
            <a:r>
              <a:rPr lang="zh-CN" altLang="en-US" sz="2000" dirty="0" smtClean="0"/>
              <a:t>火狐浏览器 </a:t>
            </a:r>
            <a:endParaRPr lang="en-US" altLang="zh-CN" sz="2000" dirty="0" smtClean="0"/>
          </a:p>
          <a:p>
            <a:r>
              <a:rPr lang="zh-CN" altLang="en-US" sz="2000" dirty="0" smtClean="0"/>
              <a:t>下载</a:t>
            </a:r>
            <a:r>
              <a:rPr lang="zh-CN" altLang="en-US" sz="2000" dirty="0"/>
              <a:t>地址</a:t>
            </a:r>
            <a:r>
              <a:rPr lang="zh-CN" altLang="en-US" sz="2000" dirty="0" smtClean="0"/>
              <a:t>：</a:t>
            </a:r>
            <a:r>
              <a:rPr lang="en-US" altLang="zh-CN" sz="2000" dirty="0">
                <a:hlinkClick r:id="rId1"/>
              </a:rPr>
              <a:t>http://www.firefox.com.cn</a:t>
            </a:r>
            <a:r>
              <a:rPr lang="en-US" altLang="zh-CN" sz="2000" dirty="0" smtClean="0">
                <a:hlinkClick r:id="rId1"/>
              </a:rPr>
              <a:t>/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55" y="2256273"/>
            <a:ext cx="3901440" cy="320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内容占位符 4"/>
          <p:cNvSpPr txBox="1"/>
          <p:nvPr/>
        </p:nvSpPr>
        <p:spPr>
          <a:xfrm>
            <a:off x="6082480" y="1031241"/>
            <a:ext cx="6187443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345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15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175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225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谷歌</a:t>
            </a:r>
            <a:r>
              <a:rPr lang="zh-CN" altLang="en-US" sz="1800" dirty="0" smtClean="0"/>
              <a:t>浏览器 </a:t>
            </a:r>
            <a:endParaRPr lang="en-US" altLang="zh-CN" sz="1800" dirty="0" smtClean="0"/>
          </a:p>
          <a:p>
            <a:r>
              <a:rPr lang="zh-CN" altLang="en-US" sz="1800" dirty="0" smtClean="0"/>
              <a:t>下载地址：</a:t>
            </a:r>
            <a:r>
              <a:rPr lang="en-US" altLang="zh-CN" sz="1800" dirty="0">
                <a:hlinkClick r:id="rId3"/>
              </a:rPr>
              <a:t>https://pc.qq.com/detail/1/detail_2661.html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79" y="2256349"/>
            <a:ext cx="5168819" cy="267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zh-CN" altLang="en-US" dirty="0" smtClean="0"/>
              <a:t>我的课件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50570" y="883285"/>
            <a:ext cx="10515600" cy="4351338"/>
          </a:xfrm>
        </p:spPr>
        <p:txBody>
          <a:bodyPr/>
          <a:lstStyle/>
          <a:p>
            <a:r>
              <a:rPr lang="zh-CN" altLang="en-US" sz="2000" dirty="0"/>
              <a:t>企业自主报名</a:t>
            </a:r>
            <a:r>
              <a:rPr lang="zh-CN" altLang="en-US" sz="2000" dirty="0" smtClean="0"/>
              <a:t>完成购买后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点击按钮</a:t>
            </a:r>
            <a:r>
              <a:rPr lang="en-US" altLang="zh-CN" sz="2000" dirty="0" smtClean="0"/>
              <a:t>【</a:t>
            </a:r>
            <a:r>
              <a:rPr lang="zh-CN" altLang="en-US" sz="2000" dirty="0"/>
              <a:t>我</a:t>
            </a:r>
            <a:r>
              <a:rPr lang="zh-CN" altLang="en-US" sz="2000" dirty="0" smtClean="0"/>
              <a:t>的课件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，可以看到已开通课件。</a:t>
            </a:r>
            <a:endParaRPr lang="zh-CN" altLang="en-US" sz="20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1569720"/>
            <a:ext cx="10274300" cy="427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 </a:t>
            </a:r>
            <a:r>
              <a:rPr lang="zh-CN" altLang="en-US" dirty="0" smtClean="0"/>
              <a:t>去学习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935990"/>
            <a:ext cx="10515600" cy="4351338"/>
          </a:xfrm>
        </p:spPr>
        <p:txBody>
          <a:bodyPr/>
          <a:lstStyle/>
          <a:p>
            <a:r>
              <a:rPr lang="zh-CN" altLang="en-US" sz="2000" dirty="0" smtClean="0"/>
              <a:t>点击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去学习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按钮，去观看视频。务必先点击视频名称，再点击播放按钮哦。</a:t>
            </a:r>
            <a:endParaRPr lang="en-US" altLang="zh-CN" sz="2000" dirty="0" smtClean="0"/>
          </a:p>
          <a:p>
            <a:r>
              <a:rPr lang="zh-CN" altLang="en-US" sz="2000" dirty="0" smtClean="0"/>
              <a:t>视频观看过程中不允许拖动进度条，观看完该视频后，系统将展示在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已学视频</a:t>
            </a:r>
            <a:r>
              <a:rPr lang="en-US" altLang="zh-CN" sz="2000" dirty="0" smtClean="0"/>
              <a:t>】</a:t>
            </a:r>
            <a:endParaRPr lang="en-US" altLang="zh-CN" sz="2000" dirty="0" smtClean="0"/>
          </a:p>
          <a:p>
            <a:r>
              <a:rPr lang="zh-CN" altLang="en-US" sz="2000" dirty="0" smtClean="0"/>
              <a:t>当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未学视频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没有视频，全部观看完成。</a:t>
            </a:r>
            <a:endParaRPr lang="zh-CN" altLang="en-US" sz="2000" dirty="0" smtClean="0"/>
          </a:p>
        </p:txBody>
      </p:sp>
      <p:sp>
        <p:nvSpPr>
          <p:cNvPr id="6" name="下箭头 5"/>
          <p:cNvSpPr/>
          <p:nvPr/>
        </p:nvSpPr>
        <p:spPr>
          <a:xfrm rot="16200000">
            <a:off x="6775830" y="4126466"/>
            <a:ext cx="452845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9085" y="2252869"/>
            <a:ext cx="3614297" cy="37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" y="2478405"/>
            <a:ext cx="6055995" cy="348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 </a:t>
            </a:r>
            <a:r>
              <a:rPr lang="zh-CN" altLang="en-US" dirty="0" smtClean="0"/>
              <a:t>去学习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98500" y="9093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 smtClean="0"/>
              <a:t>出现图</a:t>
            </a:r>
            <a:r>
              <a:rPr lang="en-US" altLang="zh-CN" sz="2000" dirty="0" smtClean="0"/>
              <a:t>1 </a:t>
            </a:r>
            <a:r>
              <a:rPr lang="zh-CN" altLang="en-US" sz="2000" dirty="0" smtClean="0"/>
              <a:t>表明该视频观看结束，图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表明该课件的所有视频观看结束。</a:t>
            </a:r>
            <a:endParaRPr lang="zh-CN" altLang="en-US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10778" r="10250"/>
          <a:stretch>
            <a:fillRect/>
          </a:stretch>
        </p:blipFill>
        <p:spPr>
          <a:xfrm>
            <a:off x="544181" y="1694080"/>
            <a:ext cx="5231130" cy="204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8267"/>
          <a:stretch>
            <a:fillRect/>
          </a:stretch>
        </p:blipFill>
        <p:spPr>
          <a:xfrm>
            <a:off x="5872861" y="1694080"/>
            <a:ext cx="5904549" cy="328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 </a:t>
            </a:r>
            <a:r>
              <a:rPr lang="zh-CN" altLang="en-US" dirty="0" smtClean="0"/>
              <a:t>去</a:t>
            </a:r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42315" y="913130"/>
            <a:ext cx="10515600" cy="4351338"/>
          </a:xfrm>
        </p:spPr>
        <p:txBody>
          <a:bodyPr/>
          <a:lstStyle/>
          <a:p>
            <a:r>
              <a:rPr lang="zh-CN" altLang="en-US" sz="2000" dirty="0"/>
              <a:t>视频和体验课全部完成后，点击</a:t>
            </a:r>
            <a:r>
              <a:rPr lang="en-US" altLang="zh-CN" sz="2000" dirty="0"/>
              <a:t>【</a:t>
            </a:r>
            <a:r>
              <a:rPr lang="zh-CN" altLang="en-US" sz="2000" dirty="0"/>
              <a:t>岗位</a:t>
            </a:r>
            <a:r>
              <a:rPr lang="zh-CN" altLang="en-US" sz="2000" dirty="0"/>
              <a:t>考试</a:t>
            </a:r>
            <a:r>
              <a:rPr lang="en-US" altLang="zh-CN" sz="2000" dirty="0"/>
              <a:t>】</a:t>
            </a:r>
            <a:r>
              <a:rPr lang="zh-CN" altLang="en-US" sz="2000" dirty="0"/>
              <a:t>考试</a:t>
            </a:r>
            <a:r>
              <a:rPr lang="en-US" altLang="zh-CN" sz="2000" dirty="0"/>
              <a:t>60</a:t>
            </a:r>
            <a:r>
              <a:rPr lang="zh-CN" altLang="en-US" sz="2000" dirty="0"/>
              <a:t>分合格，完成课件学习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考试次数有限。</a:t>
            </a:r>
            <a:endParaRPr lang="zh-CN" altLang="en-US" sz="20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225" y="3808095"/>
            <a:ext cx="8944610" cy="257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750060"/>
            <a:ext cx="9030335" cy="205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 </a:t>
            </a:r>
            <a:r>
              <a:rPr lang="zh-CN" altLang="en-US" dirty="0" smtClean="0"/>
              <a:t>考试合格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87400" y="956310"/>
            <a:ext cx="10515600" cy="4351338"/>
          </a:xfrm>
        </p:spPr>
        <p:txBody>
          <a:bodyPr/>
          <a:lstStyle/>
          <a:p>
            <a:r>
              <a:rPr lang="zh-CN" altLang="en-US" sz="2000" dirty="0" smtClean="0"/>
              <a:t>在考试次数范围内，有一次考试合格则该课件学习合格。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 </a:t>
            </a:r>
            <a:r>
              <a:rPr lang="zh-CN" altLang="en-US" dirty="0"/>
              <a:t>证明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1990" y="1078230"/>
            <a:ext cx="10515600" cy="4351338"/>
          </a:xfrm>
        </p:spPr>
        <p:txBody>
          <a:bodyPr/>
          <a:lstStyle/>
          <a:p>
            <a:r>
              <a:rPr lang="zh-CN" altLang="en-US" sz="2000" dirty="0"/>
              <a:t>满足岗位学习的要求</a:t>
            </a:r>
            <a:r>
              <a:rPr lang="zh-CN" altLang="en-US" sz="2000" dirty="0" smtClean="0"/>
              <a:t>后</a:t>
            </a:r>
            <a:r>
              <a:rPr lang="en-US" altLang="zh-CN" sz="2000" dirty="0" smtClean="0"/>
              <a:t>:</a:t>
            </a:r>
            <a:endParaRPr lang="en-US" altLang="zh-CN" sz="2000" dirty="0" smtClean="0"/>
          </a:p>
          <a:p>
            <a:r>
              <a:rPr lang="en-US" altLang="zh-CN" sz="2000" dirty="0"/>
              <a:t>24</a:t>
            </a:r>
            <a:r>
              <a:rPr lang="zh-CN" altLang="en-US" sz="2000" dirty="0"/>
              <a:t>学时和线下体验课</a:t>
            </a:r>
            <a:endParaRPr lang="zh-CN" altLang="en-US" sz="2000" dirty="0"/>
          </a:p>
          <a:p>
            <a:r>
              <a:rPr lang="zh-CN" altLang="en-US" sz="2000" dirty="0"/>
              <a:t>系统将生成证明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点击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证明打印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即可查看。</a:t>
            </a:r>
            <a:endParaRPr lang="zh-CN" altLang="en-US" sz="2000" dirty="0" smtClean="0"/>
          </a:p>
          <a:p>
            <a:endParaRPr lang="en-US" altLang="zh-CN" sz="2000" dirty="0"/>
          </a:p>
          <a:p>
            <a:r>
              <a:rPr lang="zh-CN" altLang="en-US" sz="2000" dirty="0"/>
              <a:t>您在学习过程中，有任何疑问，可以加</a:t>
            </a:r>
            <a:r>
              <a:rPr lang="en-US" altLang="zh-CN" sz="2000" dirty="0"/>
              <a:t>QQ</a:t>
            </a:r>
            <a:r>
              <a:rPr lang="zh-CN" altLang="en-US" sz="2000" dirty="0"/>
              <a:t>群咨询：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11066780" y="293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学习入口：电脑和学习均可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29945" y="1825625"/>
            <a:ext cx="4311650" cy="763270"/>
          </a:xfrm>
        </p:spPr>
        <p:txBody>
          <a:bodyPr/>
          <a:lstStyle/>
          <a:p>
            <a:r>
              <a:rPr lang="zh-CN" altLang="en-US" dirty="0" smtClean="0"/>
              <a:t>公众号内学习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手机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4294967295"/>
          </p:nvPr>
        </p:nvSpPr>
        <p:spPr>
          <a:xfrm>
            <a:off x="6250305" y="1825625"/>
            <a:ext cx="4188460" cy="514350"/>
          </a:xfrm>
        </p:spPr>
        <p:txBody>
          <a:bodyPr/>
          <a:lstStyle/>
          <a:p>
            <a:r>
              <a:rPr lang="zh-CN" altLang="en-US" dirty="0" smtClean="0"/>
              <a:t>电脑端学习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浏览器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6390005" y="2834005"/>
            <a:ext cx="3093085" cy="307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5" y="2834005"/>
            <a:ext cx="3401695" cy="306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430520" y="2660015"/>
            <a:ext cx="7365365" cy="732790"/>
          </a:xfrm>
        </p:spPr>
        <p:txBody>
          <a:bodyPr/>
          <a:lstStyle/>
          <a:p>
            <a:r>
              <a:rPr lang="zh-CN" altLang="en-US" dirty="0" smtClean="0"/>
              <a:t>手机端学习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0" y="1955800"/>
            <a:ext cx="323088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关注公众号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139190"/>
            <a:ext cx="10515600" cy="4351338"/>
          </a:xfrm>
        </p:spPr>
        <p:txBody>
          <a:bodyPr/>
          <a:lstStyle/>
          <a:p>
            <a:r>
              <a:rPr lang="zh-CN" altLang="en-US" sz="2000" dirty="0"/>
              <a:t>关注公众号</a:t>
            </a:r>
            <a:r>
              <a:rPr lang="zh-CN" altLang="en-US" sz="2000" dirty="0" smtClean="0"/>
              <a:t>：江苏城建院继续学院</a:t>
            </a:r>
            <a:endParaRPr lang="zh-CN" altLang="en-US" sz="20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060575"/>
            <a:ext cx="3401695" cy="306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0359390" y="48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 </a:t>
            </a:r>
            <a:r>
              <a:rPr lang="zh-CN" altLang="en-US" dirty="0" smtClean="0"/>
              <a:t>手机号注册公众号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060450"/>
            <a:ext cx="11176000" cy="4351655"/>
          </a:xfrm>
        </p:spPr>
        <p:txBody>
          <a:bodyPr/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点击任意按钮即可注册，务必真实姓名、手机号</a:t>
            </a:r>
            <a:r>
              <a:rPr lang="zh-CN" altLang="en-US" sz="2000" dirty="0" smtClean="0"/>
              <a:t>，才可以收到验证码。</a:t>
            </a:r>
            <a:endParaRPr lang="zh-CN" altLang="en-US" sz="2000" dirty="0" smtClean="0"/>
          </a:p>
          <a:p>
            <a:r>
              <a:rPr lang="zh-CN" altLang="en-US" sz="2000" dirty="0" smtClean="0"/>
              <a:t>注册完成后点击【云教育学习】【点击进入继续教育】。</a:t>
            </a:r>
            <a:endParaRPr lang="zh-CN" altLang="en-US" sz="20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2433"/>
          <a:stretch>
            <a:fillRect/>
          </a:stretch>
        </p:blipFill>
        <p:spPr>
          <a:xfrm>
            <a:off x="838200" y="2682875"/>
            <a:ext cx="3421380" cy="302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36845" y="2470785"/>
            <a:ext cx="3733165" cy="312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 </a:t>
            </a:r>
            <a:r>
              <a:rPr lang="zh-CN" altLang="en-US" dirty="0" smtClean="0"/>
              <a:t>首次认证需上传身份证照片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4810" y="2296160"/>
            <a:ext cx="3175635" cy="324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 algn="l">
              <a:buClrTx/>
              <a:buSzTx/>
            </a:pPr>
            <a:r>
              <a:rPr lang="zh-CN" sz="2000" dirty="0" err="1">
                <a:sym typeface="+mn-ea"/>
              </a:rPr>
              <a:t>请拍摄或选择相册上传您本人的身份证照片，请注意按照示例拍摄清晰照片。</a:t>
            </a:r>
            <a:endParaRPr lang="zh-CN" sz="2000" dirty="0" err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 </a:t>
            </a:r>
            <a:r>
              <a:rPr lang="zh-CN" altLang="en-US" dirty="0"/>
              <a:t>课件</a:t>
            </a:r>
            <a:r>
              <a:rPr lang="zh-CN" altLang="en-US" dirty="0" smtClean="0"/>
              <a:t>学习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24535" y="970280"/>
            <a:ext cx="10515600" cy="4351338"/>
          </a:xfrm>
        </p:spPr>
        <p:txBody>
          <a:bodyPr/>
          <a:lstStyle/>
          <a:p>
            <a:r>
              <a:rPr lang="zh-CN" altLang="en-US" sz="2000" dirty="0" smtClean="0"/>
              <a:t>后台老师开课完成后，点击公众号菜单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云教育学习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，</a:t>
            </a:r>
            <a:endParaRPr lang="zh-CN" altLang="en-US" sz="2000" dirty="0" smtClean="0"/>
          </a:p>
          <a:p>
            <a:r>
              <a:rPr lang="zh-CN" altLang="en-US" sz="2000" dirty="0" smtClean="0"/>
              <a:t>再点击按钮</a:t>
            </a:r>
            <a:r>
              <a:rPr lang="en-US" altLang="zh-CN" sz="2000" dirty="0" smtClean="0"/>
              <a:t>【</a:t>
            </a:r>
            <a:r>
              <a:rPr lang="zh-CN" altLang="zh-CN" sz="2000" dirty="0" smtClean="0"/>
              <a:t>点击进入继续教育</a:t>
            </a:r>
            <a:r>
              <a:rPr lang="en-US" altLang="zh-CN" sz="2000" dirty="0" smtClean="0"/>
              <a:t>】</a:t>
            </a:r>
            <a:endParaRPr lang="en-US" altLang="zh-CN" sz="2000" dirty="0" smtClean="0"/>
          </a:p>
        </p:txBody>
      </p:sp>
      <p:sp>
        <p:nvSpPr>
          <p:cNvPr id="2" name="下箭头 1"/>
          <p:cNvSpPr/>
          <p:nvPr/>
        </p:nvSpPr>
        <p:spPr>
          <a:xfrm rot="16200000">
            <a:off x="5621738" y="2968024"/>
            <a:ext cx="452845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50942"/>
          <a:stretch>
            <a:fillRect/>
          </a:stretch>
        </p:blipFill>
        <p:spPr>
          <a:xfrm>
            <a:off x="6741795" y="2241550"/>
            <a:ext cx="481901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0130" y="2044700"/>
            <a:ext cx="4091940" cy="312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 </a:t>
            </a:r>
            <a:r>
              <a:rPr lang="zh-CN" altLang="zh-CN" dirty="0" smtClean="0"/>
              <a:t>岗位</a:t>
            </a:r>
            <a:r>
              <a:rPr lang="zh-CN" altLang="en-US" dirty="0" smtClean="0"/>
              <a:t>考试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57225" y="1026160"/>
            <a:ext cx="10515600" cy="4351338"/>
          </a:xfrm>
        </p:spPr>
        <p:txBody>
          <a:bodyPr/>
          <a:lstStyle/>
          <a:p>
            <a:r>
              <a:rPr lang="zh-CN" altLang="en-US" sz="2000" dirty="0" smtClean="0"/>
              <a:t>视频和体验课</a:t>
            </a:r>
            <a:r>
              <a:rPr lang="zh-CN" altLang="en-US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全部</a:t>
            </a:r>
            <a:r>
              <a:rPr lang="zh-CN" altLang="en-US" sz="2000" dirty="0" smtClean="0"/>
              <a:t>完成后，点击进入继续教育按钮进去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岗位考试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考试合格后（</a:t>
            </a:r>
            <a:r>
              <a:rPr lang="en-US" altLang="zh-CN" sz="2000" dirty="0" smtClean="0"/>
              <a:t>60</a:t>
            </a:r>
            <a:r>
              <a:rPr lang="zh-CN" altLang="en-US" sz="2000" dirty="0" smtClean="0"/>
              <a:t>分以上），完成课件学习。</a:t>
            </a:r>
            <a:endParaRPr lang="zh-CN" altLang="en-US" sz="2000" dirty="0" smtClean="0"/>
          </a:p>
        </p:txBody>
      </p:sp>
      <p:sp>
        <p:nvSpPr>
          <p:cNvPr id="9" name="下箭头 8"/>
          <p:cNvSpPr/>
          <p:nvPr/>
        </p:nvSpPr>
        <p:spPr>
          <a:xfrm rot="16200000">
            <a:off x="5019307" y="3283634"/>
            <a:ext cx="452845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3553" y="2975108"/>
            <a:ext cx="3587999" cy="292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722755"/>
            <a:ext cx="3832225" cy="4029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795" y="1591945"/>
            <a:ext cx="603504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57345" y="1901984"/>
            <a:ext cx="9213889" cy="597909"/>
          </a:xfrm>
        </p:spPr>
        <p:txBody>
          <a:bodyPr/>
          <a:lstStyle/>
          <a:p>
            <a:r>
              <a:rPr lang="en-US" altLang="zh-CN" dirty="0" smtClean="0"/>
              <a:t>8 </a:t>
            </a:r>
            <a:r>
              <a:rPr lang="zh-CN" altLang="en-US" dirty="0" smtClean="0"/>
              <a:t>证明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57225" y="2679065"/>
            <a:ext cx="10515600" cy="2607945"/>
          </a:xfrm>
        </p:spPr>
        <p:txBody>
          <a:bodyPr/>
          <a:lstStyle/>
          <a:p>
            <a:r>
              <a:rPr lang="zh-CN" altLang="en-US" sz="2000" dirty="0" smtClean="0"/>
              <a:t>满足岗位</a:t>
            </a:r>
            <a:r>
              <a:rPr lang="zh-CN" altLang="en-US" sz="2000" dirty="0" smtClean="0">
                <a:solidFill>
                  <a:srgbClr val="FF0000"/>
                </a:solidFill>
              </a:rPr>
              <a:t>学习的要求时学</a:t>
            </a:r>
            <a:r>
              <a:rPr lang="zh-CN" altLang="en-US" sz="2000" dirty="0" smtClean="0"/>
              <a:t>和</a:t>
            </a:r>
            <a:r>
              <a:rPr lang="zh-CN" altLang="en-US" sz="2000" dirty="0" smtClean="0">
                <a:solidFill>
                  <a:srgbClr val="FF0000"/>
                </a:solidFill>
              </a:rPr>
              <a:t>完成线下体验课学时</a:t>
            </a:r>
            <a:r>
              <a:rPr lang="zh-CN" altLang="en-US" sz="2000" dirty="0" smtClean="0"/>
              <a:t>后系统将生成证明。</a:t>
            </a:r>
            <a:r>
              <a:rPr lang="zh-CN" altLang="en-US" sz="2000" dirty="0"/>
              <a:t>证明需登录电脑端打印https://czjy.a6edu.net/education。账号：身份证号，密码：身份证后六位。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1175" y="3429241"/>
            <a:ext cx="3414056" cy="27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7345" y="634524"/>
            <a:ext cx="9213889" cy="597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/>
              <a:t>7 </a:t>
            </a:r>
            <a:r>
              <a:rPr lang="zh-CN" altLang="en-US"/>
              <a:t>线下体验课签到流程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30910" y="1323975"/>
            <a:ext cx="9305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学员</a:t>
            </a:r>
            <a:r>
              <a:rPr lang="zh-CN" altLang="en-US" sz="2000"/>
              <a:t>提前预约。学员</a:t>
            </a:r>
            <a:r>
              <a:rPr lang="zh-CN" altLang="en-US" sz="2000">
                <a:sym typeface="+mn-ea"/>
              </a:rPr>
              <a:t>带好身份证和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工伤保险知识问卷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参加线下安全体验。</a:t>
            </a:r>
            <a:endParaRPr lang="zh-CN" altLang="en-US" sz="20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70525" y="3429000"/>
            <a:ext cx="5990590" cy="269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260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TEMPLATE_CATEGORY" val="custom"/>
  <p:tag name="KSO_WM_TEMPLATE_INDEX" val="20202601"/>
</p:tagLst>
</file>

<file path=ppt/tags/tag9.xml><?xml version="1.0" encoding="utf-8"?>
<p:tagLst xmlns:p="http://schemas.openxmlformats.org/presentationml/2006/main">
  <p:tag name="commondata" val="eyJoZGlkIjoiZDA2NzA4ODBhYmIxMWQ3Y2E1ZThhYmZiNmY4YTljM2EifQ==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大都市</Template>
  <TotalTime>0</TotalTime>
  <Words>965</Words>
  <Application>WPS 演示</Application>
  <PresentationFormat>自定义</PresentationFormat>
  <Paragraphs>95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等线</vt:lpstr>
      <vt:lpstr>Arial Unicode MS</vt:lpstr>
      <vt:lpstr>等线 Light</vt:lpstr>
      <vt:lpstr>Calibri</vt:lpstr>
      <vt:lpstr>Office 主题​​</vt:lpstr>
      <vt:lpstr>江苏城建院继教学院 继续教育平台操作说明</vt:lpstr>
      <vt:lpstr>学习入口：电脑和学习均可</vt:lpstr>
      <vt:lpstr>手机端学习</vt:lpstr>
      <vt:lpstr>1 关注公众号</vt:lpstr>
      <vt:lpstr>2 手机号注册公众号</vt:lpstr>
      <vt:lpstr>3 首次认证需上传身份证照片</vt:lpstr>
      <vt:lpstr>4 课件学习</vt:lpstr>
      <vt:lpstr>6 岗位考试</vt:lpstr>
      <vt:lpstr>8 证明</vt:lpstr>
      <vt:lpstr>电脑端学习</vt:lpstr>
      <vt:lpstr>1 打开网址，登录账号</vt:lpstr>
      <vt:lpstr> 建议浏览器-火狐浏览器 或 谷歌浏览器</vt:lpstr>
      <vt:lpstr>3 我的课件</vt:lpstr>
      <vt:lpstr>4 去学习</vt:lpstr>
      <vt:lpstr>4 去学习</vt:lpstr>
      <vt:lpstr>5 去考试</vt:lpstr>
      <vt:lpstr>5 考试合格</vt:lpstr>
      <vt:lpstr>6 证明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考前学员操作说明</dc:title>
  <dc:creator>rmg</dc:creator>
  <cp:lastModifiedBy>肖卉</cp:lastModifiedBy>
  <cp:revision>60</cp:revision>
  <dcterms:created xsi:type="dcterms:W3CDTF">2019-09-26T07:50:00Z</dcterms:created>
  <dcterms:modified xsi:type="dcterms:W3CDTF">2025-06-24T02:33:01Z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62F9174FAC454DEAAAFB34AF6CE66278_13</vt:lpwstr>
  </property>
</Properties>
</file>