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9" r:id="rId3"/>
    <p:sldId id="280" r:id="rId4"/>
    <p:sldId id="269" r:id="rId5"/>
    <p:sldId id="293" r:id="rId6"/>
    <p:sldId id="294" r:id="rId7"/>
    <p:sldId id="289" r:id="rId8"/>
    <p:sldId id="285" r:id="rId9"/>
    <p:sldId id="283" r:id="rId10"/>
    <p:sldId id="284" r:id="rId12"/>
    <p:sldId id="295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02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1.jpeg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7"/>
          <p:cNvSpPr/>
          <p:nvPr>
            <p:custDataLst>
              <p:tags r:id="rId2"/>
            </p:custDataLst>
          </p:nvPr>
        </p:nvSpPr>
        <p:spPr>
          <a:xfrm>
            <a:off x="4449763" y="5073650"/>
            <a:ext cx="1354137" cy="1784350"/>
          </a:xfrm>
          <a:custGeom>
            <a:avLst/>
            <a:gdLst>
              <a:gd name="connsiteX0" fmla="*/ 0 w 2070696"/>
              <a:gd name="connsiteY0" fmla="*/ 1785082 h 1785082"/>
              <a:gd name="connsiteX1" fmla="*/ 1035348 w 2070696"/>
              <a:gd name="connsiteY1" fmla="*/ 0 h 1785082"/>
              <a:gd name="connsiteX2" fmla="*/ 2070696 w 2070696"/>
              <a:gd name="connsiteY2" fmla="*/ 1785082 h 1785082"/>
              <a:gd name="connsiteX3" fmla="*/ 0 w 2070696"/>
              <a:gd name="connsiteY3" fmla="*/ 1785082 h 1785082"/>
              <a:gd name="connsiteX0-1" fmla="*/ 0 w 1478876"/>
              <a:gd name="connsiteY0-2" fmla="*/ 1785082 h 1785082"/>
              <a:gd name="connsiteX1-3" fmla="*/ 1035348 w 1478876"/>
              <a:gd name="connsiteY1-4" fmla="*/ 0 h 1785082"/>
              <a:gd name="connsiteX2-5" fmla="*/ 1478876 w 1478876"/>
              <a:gd name="connsiteY2-6" fmla="*/ 1785082 h 1785082"/>
              <a:gd name="connsiteX3-7" fmla="*/ 0 w 1478876"/>
              <a:gd name="connsiteY3-8" fmla="*/ 1785082 h 1785082"/>
              <a:gd name="connsiteX0-9" fmla="*/ 0 w 1699856"/>
              <a:gd name="connsiteY0-10" fmla="*/ 1785082 h 1785082"/>
              <a:gd name="connsiteX1-11" fmla="*/ 1035348 w 1699856"/>
              <a:gd name="connsiteY1-12" fmla="*/ 0 h 1785082"/>
              <a:gd name="connsiteX2-13" fmla="*/ 1699856 w 1699856"/>
              <a:gd name="connsiteY2-14" fmla="*/ 1785082 h 1785082"/>
              <a:gd name="connsiteX3-15" fmla="*/ 0 w 1699856"/>
              <a:gd name="connsiteY3-16" fmla="*/ 1785082 h 1785082"/>
              <a:gd name="connsiteX0-17" fmla="*/ 0 w 1250276"/>
              <a:gd name="connsiteY0-18" fmla="*/ 1785082 h 1785082"/>
              <a:gd name="connsiteX1-19" fmla="*/ 585768 w 1250276"/>
              <a:gd name="connsiteY1-20" fmla="*/ 0 h 1785082"/>
              <a:gd name="connsiteX2-21" fmla="*/ 1250276 w 1250276"/>
              <a:gd name="connsiteY2-22" fmla="*/ 1785082 h 1785082"/>
              <a:gd name="connsiteX3-23" fmla="*/ 0 w 1250276"/>
              <a:gd name="connsiteY3-24" fmla="*/ 1785082 h 1785082"/>
              <a:gd name="connsiteX0-25" fmla="*/ 0 w 1354416"/>
              <a:gd name="connsiteY0-26" fmla="*/ 1774922 h 1785082"/>
              <a:gd name="connsiteX1-27" fmla="*/ 689908 w 1354416"/>
              <a:gd name="connsiteY1-28" fmla="*/ 0 h 1785082"/>
              <a:gd name="connsiteX2-29" fmla="*/ 1354416 w 1354416"/>
              <a:gd name="connsiteY2-30" fmla="*/ 1785082 h 1785082"/>
              <a:gd name="connsiteX3-31" fmla="*/ 0 w 1354416"/>
              <a:gd name="connsiteY3-32" fmla="*/ 1774922 h 1785082"/>
              <a:gd name="connsiteX0-33" fmla="*/ 0 w 1354416"/>
              <a:gd name="connsiteY0-34" fmla="*/ 1785082 h 1785082"/>
              <a:gd name="connsiteX1-35" fmla="*/ 689908 w 1354416"/>
              <a:gd name="connsiteY1-36" fmla="*/ 0 h 1785082"/>
              <a:gd name="connsiteX2-37" fmla="*/ 1354416 w 1354416"/>
              <a:gd name="connsiteY2-38" fmla="*/ 1785082 h 1785082"/>
              <a:gd name="connsiteX3-39" fmla="*/ 0 w 1354416"/>
              <a:gd name="connsiteY3-40" fmla="*/ 1785082 h 17850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54416" h="1785082">
                <a:moveTo>
                  <a:pt x="0" y="1785082"/>
                </a:moveTo>
                <a:lnTo>
                  <a:pt x="689908" y="0"/>
                </a:lnTo>
                <a:lnTo>
                  <a:pt x="1354416" y="1785082"/>
                </a:lnTo>
                <a:lnTo>
                  <a:pt x="0" y="17850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" name="平行四边形 7"/>
          <p:cNvSpPr/>
          <p:nvPr>
            <p:custDataLst>
              <p:tags r:id="rId3"/>
            </p:custDataLst>
          </p:nvPr>
        </p:nvSpPr>
        <p:spPr>
          <a:xfrm flipV="1">
            <a:off x="0" y="-9525"/>
            <a:ext cx="3140075" cy="2008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9" name="任意多边形 15"/>
          <p:cNvSpPr/>
          <p:nvPr>
            <p:custDataLst>
              <p:tags r:id="rId4"/>
            </p:custDataLst>
          </p:nvPr>
        </p:nvSpPr>
        <p:spPr>
          <a:xfrm>
            <a:off x="-17463" y="-11113"/>
            <a:ext cx="7237413" cy="6892926"/>
          </a:xfrm>
          <a:custGeom>
            <a:avLst/>
            <a:gdLst>
              <a:gd name="connsiteX0" fmla="*/ 1367257 w 7176303"/>
              <a:gd name="connsiteY0" fmla="*/ 0 h 6866674"/>
              <a:gd name="connsiteX1" fmla="*/ 7176303 w 7176303"/>
              <a:gd name="connsiteY1" fmla="*/ 11556 h 6866674"/>
              <a:gd name="connsiteX2" fmla="*/ 4454810 w 7176303"/>
              <a:gd name="connsiteY2" fmla="*/ 6858020 h 6866674"/>
              <a:gd name="connsiteX3" fmla="*/ 0 w 7176303"/>
              <a:gd name="connsiteY3" fmla="*/ 6866674 h 6866674"/>
              <a:gd name="connsiteX4" fmla="*/ 0 w 7176303"/>
              <a:gd name="connsiteY4" fmla="*/ 3283633 h 686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6303" h="6866674">
                <a:moveTo>
                  <a:pt x="1367257" y="0"/>
                </a:moveTo>
                <a:lnTo>
                  <a:pt x="7176303" y="11556"/>
                </a:lnTo>
                <a:lnTo>
                  <a:pt x="4454810" y="6858020"/>
                </a:lnTo>
                <a:lnTo>
                  <a:pt x="0" y="6866674"/>
                </a:lnTo>
                <a:lnTo>
                  <a:pt x="0" y="3283633"/>
                </a:lnTo>
                <a:close/>
              </a:path>
            </a:pathLst>
          </a:custGeom>
          <a:blipFill rotWithShape="1">
            <a:blip r:embed="rId5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任意多边形 17"/>
          <p:cNvSpPr/>
          <p:nvPr>
            <p:custDataLst>
              <p:tags r:id="rId6"/>
            </p:custDataLst>
          </p:nvPr>
        </p:nvSpPr>
        <p:spPr>
          <a:xfrm>
            <a:off x="-42863" y="-9525"/>
            <a:ext cx="7269163" cy="6891338"/>
          </a:xfrm>
          <a:custGeom>
            <a:avLst/>
            <a:gdLst>
              <a:gd name="connsiteX0" fmla="*/ 1377503 w 7191711"/>
              <a:gd name="connsiteY0" fmla="*/ 0 h 6866692"/>
              <a:gd name="connsiteX1" fmla="*/ 7191711 w 7191711"/>
              <a:gd name="connsiteY1" fmla="*/ 11556 h 6866692"/>
              <a:gd name="connsiteX2" fmla="*/ 4467800 w 7191711"/>
              <a:gd name="connsiteY2" fmla="*/ 6858020 h 6866692"/>
              <a:gd name="connsiteX3" fmla="*/ 0 w 7191711"/>
              <a:gd name="connsiteY3" fmla="*/ 6866692 h 6866692"/>
              <a:gd name="connsiteX4" fmla="*/ 0 w 7191711"/>
              <a:gd name="connsiteY4" fmla="*/ 3305303 h 6866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1711" h="6866692">
                <a:moveTo>
                  <a:pt x="1377503" y="0"/>
                </a:moveTo>
                <a:lnTo>
                  <a:pt x="7191711" y="11556"/>
                </a:lnTo>
                <a:lnTo>
                  <a:pt x="4467800" y="6858020"/>
                </a:lnTo>
                <a:lnTo>
                  <a:pt x="0" y="6866692"/>
                </a:lnTo>
                <a:lnTo>
                  <a:pt x="0" y="3305303"/>
                </a:lnTo>
                <a:close/>
              </a:path>
            </a:pathLst>
          </a:custGeom>
          <a:solidFill>
            <a:schemeClr val="tx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平行四边形 10"/>
          <p:cNvSpPr/>
          <p:nvPr>
            <p:custDataLst>
              <p:tags r:id="rId7"/>
            </p:custDataLst>
          </p:nvPr>
        </p:nvSpPr>
        <p:spPr>
          <a:xfrm flipV="1">
            <a:off x="8980488" y="5002213"/>
            <a:ext cx="3073400" cy="1865312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 flipH="1">
            <a:off x="8805863" y="4622800"/>
            <a:ext cx="3067050" cy="0"/>
          </a:xfrm>
          <a:prstGeom prst="line">
            <a:avLst/>
          </a:prstGeom>
          <a:ln w="190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9"/>
            </p:custDataLst>
          </p:nvPr>
        </p:nvSpPr>
        <p:spPr>
          <a:xfrm>
            <a:off x="6424972" y="740138"/>
            <a:ext cx="5539523" cy="2751522"/>
          </a:xfrm>
        </p:spPr>
        <p:txBody>
          <a:bodyPr lIns="90000" tIns="46800" rIns="90000" bIns="0" anchor="b">
            <a:normAutofit/>
          </a:bodyPr>
          <a:lstStyle>
            <a:lvl1pPr algn="r">
              <a:defRPr sz="6600" b="1">
                <a:solidFill>
                  <a:schemeClr val="tx2"/>
                </a:solidFill>
                <a:latin typeface="微软雅黑" panose="020B0503020204020204" charset="-122"/>
              </a:defRPr>
            </a:lvl1pPr>
          </a:lstStyle>
          <a:p>
            <a:r>
              <a:rPr lang="zh-CN" altLang="en-US" noProof="1"/>
              <a:t>单击此处编辑标题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0"/>
            </p:custDataLst>
          </p:nvPr>
        </p:nvSpPr>
        <p:spPr>
          <a:xfrm>
            <a:off x="7475220" y="3986166"/>
            <a:ext cx="4489450" cy="523240"/>
          </a:xfrm>
        </p:spPr>
        <p:txBody>
          <a:bodyPr lIns="90000" rIns="90000"/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5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16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7"/>
            <p:custDataLst>
              <p:tags r:id="rId1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0D47C-B6CE-489A-BB37-4507D98BE91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2188B-CD91-443D-BF63-6B97CF8FD584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>
            <p:custDataLst>
              <p:tags r:id="rId2"/>
            </p:custDataLst>
          </p:nvPr>
        </p:nvCxnSpPr>
        <p:spPr>
          <a:xfrm flipH="1">
            <a:off x="8194675" y="3717348"/>
            <a:ext cx="3067050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平行四边形 3"/>
          <p:cNvSpPr/>
          <p:nvPr>
            <p:custDataLst>
              <p:tags r:id="rId3"/>
            </p:custDataLst>
          </p:nvPr>
        </p:nvSpPr>
        <p:spPr>
          <a:xfrm flipV="1">
            <a:off x="0" y="0"/>
            <a:ext cx="3140075" cy="2008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0" y="4849813"/>
            <a:ext cx="12192000" cy="20558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平行四边形 5"/>
          <p:cNvSpPr/>
          <p:nvPr>
            <p:custDataLst>
              <p:tags r:id="rId5"/>
            </p:custDataLst>
          </p:nvPr>
        </p:nvSpPr>
        <p:spPr>
          <a:xfrm flipV="1">
            <a:off x="8970963" y="4849813"/>
            <a:ext cx="3073400" cy="205422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40400" y="1264356"/>
            <a:ext cx="5540400" cy="2410470"/>
          </a:xfrm>
        </p:spPr>
        <p:txBody>
          <a:bodyPr lIns="90000" tIns="46800" rIns="90000" bIns="46800" anchor="b">
            <a:normAutofit/>
          </a:bodyPr>
          <a:lstStyle>
            <a:lvl1pPr marL="0" marR="0" algn="r" defTabSz="914400" rtl="0" eaLnBrk="1" fontAlgn="auto" latinLnBrk="0" hangingPunct="1">
              <a:lnSpc>
                <a:spcPct val="100000"/>
              </a:lnSpc>
              <a:buNone/>
              <a:defRPr kumimoji="0" lang="zh-CN" altLang="en-US" sz="88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编辑标题</a:t>
            </a:r>
            <a:endParaRPr noProof="1">
              <a:sym typeface="+mn-ea"/>
            </a:endParaRPr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A6014-FEAE-494D-8E67-C6DFF860C1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1E26-D0E6-4E08-8ADA-C375D4FBBFEF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rIns="63500"/>
          <a:lstStyle>
            <a:lvl1pPr>
              <a:defRPr sz="3600" u="none" strike="noStrike" kern="1200" cap="none" spc="30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33050-E4A1-402F-BD5A-D5A4DA724D3E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5F68-110B-4046-BEA6-C8A82509E43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tIns="38100" rIns="76200" bIns="3810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  <a:p>
            <a:pPr lvl="1"/>
            <a:r>
              <a:rPr lang="zh-CN" altLang="en-US" noProof="1">
                <a:sym typeface="+mn-ea"/>
              </a:rPr>
              <a:t>第二级</a:t>
            </a:r>
            <a:endParaRPr lang="zh-CN" altLang="en-US" noProof="1">
              <a:sym typeface="+mn-ea"/>
            </a:endParaRPr>
          </a:p>
          <a:p>
            <a:pPr lvl="2"/>
            <a:r>
              <a:rPr lang="zh-CN" altLang="en-US" noProof="1">
                <a:sym typeface="+mn-ea"/>
              </a:rPr>
              <a:t>第三级</a:t>
            </a:r>
            <a:endParaRPr lang="zh-CN" altLang="en-US" noProof="1">
              <a:sym typeface="+mn-ea"/>
            </a:endParaRPr>
          </a:p>
          <a:p>
            <a:pPr lvl="3"/>
            <a:r>
              <a:rPr lang="zh-CN" altLang="en-US" noProof="1">
                <a:sym typeface="+mn-ea"/>
              </a:rPr>
              <a:t>第四级</a:t>
            </a:r>
            <a:endParaRPr lang="zh-CN" altLang="en-US" noProof="1">
              <a:sym typeface="+mn-ea"/>
            </a:endParaRP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1398-F2D3-475E-874A-D993567890ED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7B482-4CAC-4B32-A6CE-C20E977C887A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7779-20F8-409C-8CDA-A00EADA69B4B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单击图标添加图片</a:t>
            </a:r>
            <a:endParaRPr lang="zh-CN" altLang="en-US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</a:t>
            </a:r>
            <a:r>
              <a:rPr lang="zh-CN" altLang="en-US" noProof="1">
                <a:sym typeface="+mn-ea"/>
              </a:rPr>
              <a:t>编辑母版文本样式</a:t>
            </a:r>
            <a:endParaRPr lang="zh-CN" altLang="en-US" noProof="1">
              <a:sym typeface="+mn-ea"/>
            </a:endParaRP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2A213-88E0-4B9B-B17D-A5E13CBE128D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anchor="ctr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03D3-192B-48BE-B12D-144B43EC7A37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71.xml"/><Relationship Id="rId16" Type="http://schemas.openxmlformats.org/officeDocument/2006/relationships/tags" Target="../tags/tag70.xml"/><Relationship Id="rId15" Type="http://schemas.openxmlformats.org/officeDocument/2006/relationships/tags" Target="../tags/tag69.xml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12"/>
            </p:custDataLst>
          </p:nvPr>
        </p:nvSpPr>
        <p:spPr bwMode="auto">
          <a:xfrm>
            <a:off x="669925" y="442913"/>
            <a:ext cx="108521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38100" rIns="76200" bIns="38100" numCol="1" anchor="t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  <p:custDataLst>
              <p:tags r:id="rId13"/>
            </p:custDataLst>
          </p:nvPr>
        </p:nvSpPr>
        <p:spPr bwMode="auto">
          <a:xfrm>
            <a:off x="669925" y="952500"/>
            <a:ext cx="10852150" cy="538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0" rIns="82550" bIns="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475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50000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eaLnBrk="1" hangingPunct="1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defRPr/>
            </a:pPr>
            <a:fld id="{66744FB1-2F67-4ADA-AFAE-5FC88F594A2A}" type="slidenum">
              <a:rPr lang="zh-CN" altLang="en-US"/>
            </a:fld>
            <a:endParaRPr lang="zh-CN" altLang="en-US" dirty="0"/>
          </a:p>
        </p:txBody>
      </p:sp>
      <p:sp>
        <p:nvSpPr>
          <p:cNvPr id="2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 spc="20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62626"/>
          </a:solidFill>
          <a:latin typeface="微软雅黑" panose="020B0503020204020204" charset="-122"/>
          <a:ea typeface="微软雅黑" panose="020B0503020204020204" charset="-122"/>
        </a:defRPr>
      </a:lvl9pPr>
    </p:titleStyle>
    <p:bodyStyle>
      <a:lvl1pPr marL="2286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 spc="15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6858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11430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6002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2057400" indent="-22860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image" Target="../media/image12.png"/><Relationship Id="rId1" Type="http://schemas.openxmlformats.org/officeDocument/2006/relationships/tags" Target="../tags/tag9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4" Type="http://schemas.openxmlformats.org/officeDocument/2006/relationships/slideLayout" Target="../slideLayouts/slideLayout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tags" Target="../tags/tag7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7.xml"/><Relationship Id="rId3" Type="http://schemas.openxmlformats.org/officeDocument/2006/relationships/image" Target="../media/image2.png"/><Relationship Id="rId2" Type="http://schemas.openxmlformats.org/officeDocument/2006/relationships/tags" Target="../tags/tag86.xml"/><Relationship Id="rId1" Type="http://schemas.openxmlformats.org/officeDocument/2006/relationships/hyperlink" Target="http://zjdl.yunbaonet.cc/admin/" TargetMode="Externa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9.xml"/><Relationship Id="rId3" Type="http://schemas.openxmlformats.org/officeDocument/2006/relationships/image" Target="../media/image3.png"/><Relationship Id="rId2" Type="http://schemas.openxmlformats.org/officeDocument/2006/relationships/tags" Target="../tags/tag88.xml"/><Relationship Id="rId1" Type="http://schemas.openxmlformats.org/officeDocument/2006/relationships/hyperlink" Target="http://zjdl.yunbaonet.cc/admin/" TargetMode="Externa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0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openxmlformats.org/officeDocument/2006/relationships/tags" Target="../tags/tag93.xml"/><Relationship Id="rId4" Type="http://schemas.openxmlformats.org/officeDocument/2006/relationships/image" Target="../media/image7.png"/><Relationship Id="rId3" Type="http://schemas.openxmlformats.org/officeDocument/2006/relationships/tags" Target="../tags/tag92.xml"/><Relationship Id="rId2" Type="http://schemas.openxmlformats.org/officeDocument/2006/relationships/image" Target="../media/image6.png"/><Relationship Id="rId1" Type="http://schemas.openxmlformats.org/officeDocument/2006/relationships/tags" Target="../tags/tag9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5.xml"/><Relationship Id="rId2" Type="http://schemas.openxmlformats.org/officeDocument/2006/relationships/image" Target="../media/image8.png"/><Relationship Id="rId1" Type="http://schemas.openxmlformats.org/officeDocument/2006/relationships/tags" Target="../tags/tag94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7.xml"/><Relationship Id="rId3" Type="http://schemas.openxmlformats.org/officeDocument/2006/relationships/image" Target="../media/image10.png"/><Relationship Id="rId2" Type="http://schemas.openxmlformats.org/officeDocument/2006/relationships/tags" Target="../tags/tag96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8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企业用户</a:t>
            </a:r>
            <a:endParaRPr lang="zh-CN" altLang="en-US"/>
          </a:p>
        </p:txBody>
      </p:sp>
      <p:sp>
        <p:nvSpPr>
          <p:cNvPr id="3" name="标题 2"/>
          <p:cNvSpPr/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 dirty="0" smtClean="0">
                <a:solidFill>
                  <a:schemeClr val="accent1"/>
                </a:solidFill>
                <a:sym typeface="微软雅黑" panose="020B0503020204020204" charset="-122"/>
              </a:rPr>
              <a:t>继续教育平台学员报名</a:t>
            </a:r>
            <a:br>
              <a:rPr lang="zh-CN" altLang="en-US" dirty="0" smtClean="0">
                <a:solidFill>
                  <a:schemeClr val="accent1"/>
                </a:solidFill>
                <a:sym typeface="微软雅黑" panose="020B0503020204020204" charset="-122"/>
              </a:rPr>
            </a:br>
            <a:r>
              <a:rPr lang="zh-CN" altLang="en-US" dirty="0" smtClean="0">
                <a:solidFill>
                  <a:schemeClr val="accent1"/>
                </a:solidFill>
                <a:sym typeface="微软雅黑" panose="020B0503020204020204" charset="-122"/>
              </a:rPr>
              <a:t>操作说明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线上申请发票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22935" y="963295"/>
            <a:ext cx="10515600" cy="4351338"/>
          </a:xfrm>
        </p:spPr>
        <p:txBody>
          <a:bodyPr/>
          <a:lstStyle/>
          <a:p>
            <a:pPr>
              <a:buNone/>
            </a:pPr>
            <a:r>
              <a:rPr sz="2000" dirty="0" smtClean="0">
                <a:sym typeface="+mn-ea"/>
              </a:rPr>
              <a:t>三类继续教育开票：账户管理</a:t>
            </a:r>
            <a:r>
              <a:rPr lang="en-US" altLang="zh-CN" sz="2000" dirty="0" smtClean="0">
                <a:sym typeface="+mn-ea"/>
              </a:rPr>
              <a:t>—</a:t>
            </a:r>
            <a:r>
              <a:rPr sz="2000" dirty="0" smtClean="0">
                <a:sym typeface="+mn-ea"/>
              </a:rPr>
              <a:t>发票信息</a:t>
            </a:r>
            <a:r>
              <a:rPr lang="en-US" altLang="zh-CN" sz="2000" dirty="0" smtClean="0">
                <a:sym typeface="+mn-ea"/>
              </a:rPr>
              <a:t>—</a:t>
            </a:r>
            <a:r>
              <a:rPr sz="2000" dirty="0" smtClean="0">
                <a:sym typeface="+mn-ea"/>
              </a:rPr>
              <a:t>申请开票</a:t>
            </a:r>
            <a:endParaRPr sz="2000" dirty="0" smtClean="0">
              <a:sym typeface="+mn-ea"/>
            </a:endParaRPr>
          </a:p>
          <a:p>
            <a:pPr marL="0" indent="0">
              <a:buNone/>
            </a:pPr>
            <a:endParaRPr sz="2000" dirty="0" smtClean="0">
              <a:sym typeface="+mn-ea"/>
            </a:endParaRPr>
          </a:p>
          <a:p>
            <a:pPr marL="0" indent="0">
              <a:buNone/>
            </a:pPr>
            <a:endParaRPr sz="2000" dirty="0" smtClean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935" y="1506220"/>
            <a:ext cx="10128885" cy="28892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35330" y="4809490"/>
            <a:ext cx="7820025" cy="3587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线上学习完成后，需完成线下体验学时方可打印</a:t>
            </a:r>
            <a:r>
              <a:rPr lang="en-US" altLang="zh-CN"/>
              <a:t>“</a:t>
            </a:r>
            <a:r>
              <a:rPr lang="zh-CN" altLang="en-US"/>
              <a:t>培训合格证明</a:t>
            </a:r>
            <a:r>
              <a:rPr lang="en-US" altLang="zh-CN"/>
              <a:t>”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792480" y="5295265"/>
            <a:ext cx="7820025" cy="3587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760708" y="1611465"/>
            <a:ext cx="7199086" cy="1235385"/>
          </a:xfrm>
        </p:spPr>
        <p:txBody>
          <a:bodyPr/>
          <a:p>
            <a:r>
              <a:rPr lang="zh-CN" altLang="en-US" sz="4000" dirty="0" smtClean="0"/>
              <a:t>继续教育企业集体缴费流程</a:t>
            </a:r>
            <a:endParaRPr lang="zh-CN" altLang="en-US" sz="4000" dirty="0" smtClean="0"/>
          </a:p>
        </p:txBody>
      </p:sp>
      <p:sp>
        <p:nvSpPr>
          <p:cNvPr id="13" name="矩形 12"/>
          <p:cNvSpPr/>
          <p:nvPr>
            <p:custDataLst>
              <p:tags r:id="rId1"/>
            </p:custDataLst>
          </p:nvPr>
        </p:nvSpPr>
        <p:spPr>
          <a:xfrm rot="16200000">
            <a:off x="8560922" y="2862889"/>
            <a:ext cx="1440001" cy="2070844"/>
          </a:xfrm>
          <a:prstGeom prst="rect">
            <a:avLst/>
          </a:prstGeom>
          <a:solidFill>
            <a:srgbClr val="2196F3"/>
          </a:solidFill>
          <a:ln>
            <a:solidFill>
              <a:srgbClr val="FFFFFF"/>
            </a:solidFill>
          </a:ln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rgbClr val="FFFFFF"/>
          </a:fontRef>
        </p:style>
        <p:txBody>
          <a:bodyPr wrap="square" rtlCol="0" anchor="ctr">
            <a:normAutofit/>
          </a:bodyPr>
          <a:p>
            <a:pPr algn="ctr" defTabSz="457200"/>
            <a:endParaRPr lang="zh-CN" altLang="en-US" sz="3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任意形状 20"/>
          <p:cNvSpPr/>
          <p:nvPr>
            <p:custDataLst>
              <p:tags r:id="rId2"/>
            </p:custDataLst>
          </p:nvPr>
        </p:nvSpPr>
        <p:spPr>
          <a:xfrm rot="16200000">
            <a:off x="6501860" y="2778630"/>
            <a:ext cx="1440001" cy="2239362"/>
          </a:xfrm>
          <a:custGeom>
            <a:avLst/>
            <a:gdLst>
              <a:gd name="connsiteX0" fmla="*/ 1440001 w 1440001"/>
              <a:gd name="connsiteY0" fmla="*/ 0 h 2239362"/>
              <a:gd name="connsiteX1" fmla="*/ 1440001 w 1440001"/>
              <a:gd name="connsiteY1" fmla="*/ 2070844 h 2239362"/>
              <a:gd name="connsiteX2" fmla="*/ 825324 w 1440001"/>
              <a:gd name="connsiteY2" fmla="*/ 2070844 h 2239362"/>
              <a:gd name="connsiteX3" fmla="*/ 720000 w 1440001"/>
              <a:gd name="connsiteY3" fmla="*/ 2239362 h 2239362"/>
              <a:gd name="connsiteX4" fmla="*/ 614677 w 1440001"/>
              <a:gd name="connsiteY4" fmla="*/ 2070844 h 2239362"/>
              <a:gd name="connsiteX5" fmla="*/ 0 w 1440001"/>
              <a:gd name="connsiteY5" fmla="*/ 2070844 h 2239362"/>
              <a:gd name="connsiteX6" fmla="*/ 0 w 1440001"/>
              <a:gd name="connsiteY6" fmla="*/ 0 h 2239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0001" h="2239362">
                <a:moveTo>
                  <a:pt x="1440001" y="0"/>
                </a:moveTo>
                <a:lnTo>
                  <a:pt x="1440001" y="2070844"/>
                </a:lnTo>
                <a:lnTo>
                  <a:pt x="825324" y="2070844"/>
                </a:lnTo>
                <a:lnTo>
                  <a:pt x="720000" y="2239362"/>
                </a:lnTo>
                <a:lnTo>
                  <a:pt x="614677" y="2070844"/>
                </a:lnTo>
                <a:lnTo>
                  <a:pt x="0" y="2070844"/>
                </a:lnTo>
                <a:lnTo>
                  <a:pt x="0" y="0"/>
                </a:lnTo>
                <a:close/>
              </a:path>
            </a:pathLst>
          </a:custGeom>
          <a:solidFill>
            <a:srgbClr val="009587"/>
          </a:solidFill>
          <a:ln>
            <a:solidFill>
              <a:srgbClr val="FFFFFF"/>
            </a:solidFill>
          </a:ln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rgbClr val="FFFFFF"/>
          </a:fontRef>
        </p:style>
        <p:txBody>
          <a:bodyPr wrap="square" rtlCol="0" anchor="ctr">
            <a:normAutofit/>
          </a:bodyPr>
          <a:p>
            <a:pPr algn="ctr" defTabSz="457200"/>
            <a:endParaRPr lang="zh-CN" altLang="en-US" sz="36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任意形状 19"/>
          <p:cNvSpPr/>
          <p:nvPr>
            <p:custDataLst>
              <p:tags r:id="rId3"/>
            </p:custDataLst>
          </p:nvPr>
        </p:nvSpPr>
        <p:spPr>
          <a:xfrm rot="16200000">
            <a:off x="4358536" y="2778630"/>
            <a:ext cx="1440001" cy="2239362"/>
          </a:xfrm>
          <a:custGeom>
            <a:avLst/>
            <a:gdLst>
              <a:gd name="connsiteX0" fmla="*/ 1440001 w 1440001"/>
              <a:gd name="connsiteY0" fmla="*/ 0 h 2239362"/>
              <a:gd name="connsiteX1" fmla="*/ 1440001 w 1440001"/>
              <a:gd name="connsiteY1" fmla="*/ 2070844 h 2239362"/>
              <a:gd name="connsiteX2" fmla="*/ 825324 w 1440001"/>
              <a:gd name="connsiteY2" fmla="*/ 2070844 h 2239362"/>
              <a:gd name="connsiteX3" fmla="*/ 720000 w 1440001"/>
              <a:gd name="connsiteY3" fmla="*/ 2239362 h 2239362"/>
              <a:gd name="connsiteX4" fmla="*/ 614677 w 1440001"/>
              <a:gd name="connsiteY4" fmla="*/ 2070844 h 2239362"/>
              <a:gd name="connsiteX5" fmla="*/ 0 w 1440001"/>
              <a:gd name="connsiteY5" fmla="*/ 2070844 h 2239362"/>
              <a:gd name="connsiteX6" fmla="*/ 0 w 1440001"/>
              <a:gd name="connsiteY6" fmla="*/ 0 h 2239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0001" h="2239362">
                <a:moveTo>
                  <a:pt x="1440001" y="0"/>
                </a:moveTo>
                <a:lnTo>
                  <a:pt x="1440001" y="2070844"/>
                </a:lnTo>
                <a:lnTo>
                  <a:pt x="825324" y="2070844"/>
                </a:lnTo>
                <a:lnTo>
                  <a:pt x="720000" y="2239362"/>
                </a:lnTo>
                <a:lnTo>
                  <a:pt x="614677" y="2070844"/>
                </a:lnTo>
                <a:lnTo>
                  <a:pt x="0" y="2070844"/>
                </a:lnTo>
                <a:lnTo>
                  <a:pt x="0" y="0"/>
                </a:lnTo>
                <a:close/>
              </a:path>
            </a:pathLst>
          </a:custGeom>
          <a:solidFill>
            <a:srgbClr val="2196F3"/>
          </a:solidFill>
          <a:ln>
            <a:solidFill>
              <a:srgbClr val="FFFFFF"/>
            </a:solidFill>
          </a:ln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rgbClr val="FFFFFF"/>
          </a:fontRef>
        </p:style>
        <p:txBody>
          <a:bodyPr wrap="square" rtlCol="0" anchor="ctr">
            <a:normAutofit/>
          </a:bodyPr>
          <a:p>
            <a:pPr algn="ctr" defTabSz="457200"/>
            <a:endParaRPr lang="zh-CN" altLang="en-US" sz="3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任意形状 18"/>
          <p:cNvSpPr/>
          <p:nvPr>
            <p:custDataLst>
              <p:tags r:id="rId4"/>
            </p:custDataLst>
          </p:nvPr>
        </p:nvSpPr>
        <p:spPr>
          <a:xfrm rot="16200000">
            <a:off x="2215211" y="2778631"/>
            <a:ext cx="1440001" cy="2239361"/>
          </a:xfrm>
          <a:custGeom>
            <a:avLst/>
            <a:gdLst>
              <a:gd name="connsiteX0" fmla="*/ 1440001 w 1440001"/>
              <a:gd name="connsiteY0" fmla="*/ 0 h 2239361"/>
              <a:gd name="connsiteX1" fmla="*/ 1440001 w 1440001"/>
              <a:gd name="connsiteY1" fmla="*/ 2070844 h 2239361"/>
              <a:gd name="connsiteX2" fmla="*/ 825324 w 1440001"/>
              <a:gd name="connsiteY2" fmla="*/ 2070844 h 2239361"/>
              <a:gd name="connsiteX3" fmla="*/ 720000 w 1440001"/>
              <a:gd name="connsiteY3" fmla="*/ 2239361 h 2239361"/>
              <a:gd name="connsiteX4" fmla="*/ 614677 w 1440001"/>
              <a:gd name="connsiteY4" fmla="*/ 2070844 h 2239361"/>
              <a:gd name="connsiteX5" fmla="*/ 0 w 1440001"/>
              <a:gd name="connsiteY5" fmla="*/ 2070844 h 2239361"/>
              <a:gd name="connsiteX6" fmla="*/ 0 w 1440001"/>
              <a:gd name="connsiteY6" fmla="*/ 0 h 223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0001" h="2239361">
                <a:moveTo>
                  <a:pt x="1440001" y="0"/>
                </a:moveTo>
                <a:lnTo>
                  <a:pt x="1440001" y="2070844"/>
                </a:lnTo>
                <a:lnTo>
                  <a:pt x="825324" y="2070844"/>
                </a:lnTo>
                <a:lnTo>
                  <a:pt x="720000" y="2239361"/>
                </a:lnTo>
                <a:lnTo>
                  <a:pt x="614677" y="2070844"/>
                </a:lnTo>
                <a:lnTo>
                  <a:pt x="0" y="2070844"/>
                </a:lnTo>
                <a:lnTo>
                  <a:pt x="0" y="0"/>
                </a:lnTo>
                <a:close/>
              </a:path>
            </a:pathLst>
          </a:custGeom>
          <a:solidFill>
            <a:srgbClr val="009587"/>
          </a:solidFill>
          <a:ln>
            <a:solidFill>
              <a:srgbClr val="FFFFFF"/>
            </a:solidFill>
          </a:ln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rgbClr val="FFFFFF"/>
          </a:fontRef>
        </p:style>
        <p:txBody>
          <a:bodyPr wrap="square" rtlCol="0" anchor="ctr">
            <a:normAutofit/>
          </a:bodyPr>
          <a:p>
            <a:pPr algn="ctr" defTabSz="457200"/>
            <a:endParaRPr lang="zh-CN" altLang="en-US" sz="3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5"/>
            </p:custDataLst>
          </p:nvPr>
        </p:nvSpPr>
        <p:spPr>
          <a:xfrm>
            <a:off x="1949511" y="3921622"/>
            <a:ext cx="1812471" cy="461665"/>
          </a:xfrm>
          <a:prstGeom prst="rect">
            <a:avLst/>
          </a:prstGeom>
          <a:noFill/>
        </p:spPr>
        <p:txBody>
          <a:bodyPr wrap="square" bIns="0" rtlCol="0" anchor="ctr">
            <a:normAutofit/>
          </a:bodyPr>
          <a:p>
            <a:pPr algn="ctr" defTabSz="457200"/>
            <a:r>
              <a:rPr lang="zh-CN" altLang="en-US" b="1" spc="3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注册开户</a:t>
            </a:r>
            <a:endParaRPr lang="zh-CN" altLang="en-US" b="1" spc="3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>
            <p:custDataLst>
              <p:tags r:id="rId6"/>
            </p:custDataLst>
          </p:nvPr>
        </p:nvSpPr>
        <p:spPr>
          <a:xfrm>
            <a:off x="1951841" y="3457577"/>
            <a:ext cx="1806321" cy="46166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p>
            <a:pPr algn="ctr" defTabSz="457200"/>
            <a:r>
              <a:rPr kumimoji="1" lang="en-US" altLang="zh-CN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kumimoji="1" lang="en-US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kumimoji="1" 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7"/>
            </p:custDataLst>
          </p:nvPr>
        </p:nvSpPr>
        <p:spPr>
          <a:xfrm>
            <a:off x="4090924" y="3921622"/>
            <a:ext cx="1812471" cy="461665"/>
          </a:xfrm>
          <a:prstGeom prst="rect">
            <a:avLst/>
          </a:prstGeom>
          <a:noFill/>
        </p:spPr>
        <p:txBody>
          <a:bodyPr wrap="square" bIns="0" rtlCol="0" anchor="ctr">
            <a:normAutofit/>
          </a:bodyPr>
          <a:p>
            <a:pPr algn="ctr" defTabSz="457200"/>
            <a:r>
              <a:rPr lang="zh-CN" altLang="en-US" b="1" spc="3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导入学员</a:t>
            </a:r>
            <a:endParaRPr lang="zh-CN" altLang="en-US" b="1" spc="3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34"/>
          <p:cNvSpPr txBox="1"/>
          <p:nvPr>
            <p:custDataLst>
              <p:tags r:id="rId8"/>
            </p:custDataLst>
          </p:nvPr>
        </p:nvSpPr>
        <p:spPr>
          <a:xfrm>
            <a:off x="4090924" y="3457577"/>
            <a:ext cx="1810563" cy="46166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p>
            <a:pPr algn="ctr" defTabSz="457200"/>
            <a:r>
              <a:rPr kumimoji="1" lang="en-US" altLang="zh-CN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endParaRPr kumimoji="1" lang="zh-CN" alt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文本框 37"/>
          <p:cNvSpPr txBox="1"/>
          <p:nvPr>
            <p:custDataLst>
              <p:tags r:id="rId9"/>
            </p:custDataLst>
          </p:nvPr>
        </p:nvSpPr>
        <p:spPr>
          <a:xfrm>
            <a:off x="6270697" y="3926198"/>
            <a:ext cx="1774111" cy="461665"/>
          </a:xfrm>
          <a:prstGeom prst="rect">
            <a:avLst/>
          </a:prstGeom>
          <a:noFill/>
        </p:spPr>
        <p:txBody>
          <a:bodyPr wrap="square" bIns="0" rtlCol="0" anchor="ctr">
            <a:normAutofit/>
          </a:bodyPr>
          <a:p>
            <a:pPr algn="ctr" defTabSz="457200"/>
            <a:r>
              <a:rPr lang="zh-CN" altLang="en-US" b="1" spc="3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购买课程</a:t>
            </a:r>
            <a:endParaRPr lang="zh-CN" altLang="en-US" b="1" spc="3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10"/>
            </p:custDataLst>
          </p:nvPr>
        </p:nvSpPr>
        <p:spPr>
          <a:xfrm>
            <a:off x="6270697" y="3453000"/>
            <a:ext cx="1774111" cy="46166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p>
            <a:pPr algn="ctr" defTabSz="457200"/>
            <a:r>
              <a:rPr kumimoji="1" lang="en-US" altLang="zh-CN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endParaRPr kumimoji="1" lang="zh-CN" alt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文本框 41"/>
          <p:cNvSpPr txBox="1"/>
          <p:nvPr>
            <p:custDataLst>
              <p:tags r:id="rId11"/>
            </p:custDataLst>
          </p:nvPr>
        </p:nvSpPr>
        <p:spPr>
          <a:xfrm>
            <a:off x="8414021" y="3921622"/>
            <a:ext cx="1772200" cy="461665"/>
          </a:xfrm>
          <a:prstGeom prst="rect">
            <a:avLst/>
          </a:prstGeom>
          <a:noFill/>
        </p:spPr>
        <p:txBody>
          <a:bodyPr wrap="square" bIns="0" rtlCol="0" anchor="ctr">
            <a:normAutofit fontScale="90000"/>
          </a:bodyPr>
          <a:p>
            <a:pPr algn="ctr" defTabSz="457200"/>
            <a:r>
              <a:rPr lang="zh-CN" altLang="en-US" b="1" spc="3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通知学员学习</a:t>
            </a:r>
            <a:endParaRPr lang="zh-CN" altLang="en-US" b="1" spc="3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文本框 42"/>
          <p:cNvSpPr txBox="1"/>
          <p:nvPr>
            <p:custDataLst>
              <p:tags r:id="rId12"/>
            </p:custDataLst>
          </p:nvPr>
        </p:nvSpPr>
        <p:spPr>
          <a:xfrm>
            <a:off x="8414021" y="3457577"/>
            <a:ext cx="1772200" cy="46166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p>
            <a:pPr algn="ctr" defTabSz="457200"/>
            <a:r>
              <a:rPr kumimoji="1" lang="en-US" altLang="zh-CN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  <a:endParaRPr kumimoji="1" lang="zh-CN" alt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 </a:t>
            </a:r>
            <a:r>
              <a:rPr lang="zh-CN" altLang="en-US" dirty="0" smtClean="0"/>
              <a:t>注册开户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74370" y="963295"/>
            <a:ext cx="10515600" cy="4351338"/>
          </a:xfrm>
        </p:spPr>
        <p:txBody>
          <a:bodyPr/>
          <a:lstStyle/>
          <a:p>
            <a:r>
              <a:rPr lang="zh-CN" altLang="en-US" sz="2000" b="1" dirty="0" smtClean="0"/>
              <a:t>注册网址</a:t>
            </a:r>
            <a:r>
              <a:rPr lang="zh-CN" altLang="en-US" sz="2000" dirty="0" smtClean="0"/>
              <a:t>：</a:t>
            </a:r>
            <a:r>
              <a:rPr lang="en-US" altLang="zh-CN" sz="2000" dirty="0">
                <a:hlinkClick r:id="rId1"/>
              </a:rPr>
              <a:t>http://czjy.a6edu.net/</a:t>
            </a:r>
            <a:r>
              <a:rPr lang="en-US" altLang="zh-CN" sz="2000" dirty="0">
                <a:hlinkClick r:id="rId1"/>
              </a:rPr>
              <a:t>enterprise/</a:t>
            </a:r>
            <a:r>
              <a:rPr lang="en-US" altLang="zh-CN" sz="2000" dirty="0"/>
              <a:t>  </a:t>
            </a:r>
            <a:r>
              <a:rPr lang="zh-CN" altLang="en-US" sz="2000" dirty="0"/>
              <a:t>点击</a:t>
            </a:r>
            <a:r>
              <a:rPr lang="zh-CN" altLang="en-US" sz="2000" b="1" dirty="0"/>
              <a:t>企业注册</a:t>
            </a:r>
            <a:endParaRPr lang="en-US" altLang="zh-CN" sz="2000" dirty="0">
              <a:hlinkClick r:id="rId1"/>
            </a:endParaRPr>
          </a:p>
          <a:p>
            <a:pPr marL="0" indent="0">
              <a:buNone/>
            </a:pPr>
            <a:endParaRPr lang="en-US" altLang="zh-CN" sz="2000" dirty="0">
              <a:hlinkClick r:id="rId1"/>
            </a:endParaRPr>
          </a:p>
          <a:p>
            <a:r>
              <a:rPr lang="zh-CN" altLang="en-US" sz="2000" b="1" dirty="0" smtClean="0">
                <a:sym typeface="+mn-ea"/>
              </a:rPr>
              <a:t>注册过程中需要填写的信息：（务必填写真实完整信息）</a:t>
            </a:r>
            <a:endParaRPr lang="zh-CN" altLang="en-US" sz="2000" b="1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社会信用代码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企业名称 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负责人姓名、手机号（该手机号即为登录账号）</a:t>
            </a:r>
            <a:endParaRPr lang="zh-CN" altLang="en-US" sz="2000" dirty="0" smtClean="0">
              <a:sym typeface="+mn-ea"/>
            </a:endParaRPr>
          </a:p>
          <a:p>
            <a:pPr>
              <a:buNone/>
            </a:pPr>
            <a:endParaRPr lang="zh-CN" altLang="en-US" sz="2000" dirty="0" smtClean="0">
              <a:sym typeface="+mn-ea"/>
            </a:endParaRPr>
          </a:p>
          <a:p>
            <a:r>
              <a:rPr lang="zh-CN" altLang="en-US" sz="2000" b="1" dirty="0" smtClean="0">
                <a:sym typeface="+mn-ea"/>
              </a:rPr>
              <a:t>注册过程需要准备的材料</a:t>
            </a:r>
            <a:endParaRPr lang="zh-CN" altLang="en-US" sz="2000" b="1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营业执照扫描件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加盖公章的授权承诺书（见附件</a:t>
            </a:r>
            <a:r>
              <a:rPr lang="en-US" altLang="zh-CN" sz="2000" dirty="0" smtClean="0">
                <a:sym typeface="+mn-ea"/>
              </a:rPr>
              <a:t>1</a:t>
            </a:r>
            <a:r>
              <a:rPr lang="zh-CN" altLang="en-US" sz="2000" dirty="0" smtClean="0">
                <a:sym typeface="+mn-ea"/>
              </a:rPr>
              <a:t>）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b="1" dirty="0" smtClean="0">
                <a:sym typeface="+mn-ea"/>
              </a:rPr>
              <a:t>注册完成后，请等待校方审核</a:t>
            </a:r>
            <a:endParaRPr lang="en-US" altLang="zh-CN" sz="2000" dirty="0" smtClean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801485" y="2614930"/>
            <a:ext cx="4173220" cy="361696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zh-CN" altLang="en-US" dirty="0" smtClean="0"/>
              <a:t>选课报名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22935" y="963295"/>
            <a:ext cx="10515600" cy="4351338"/>
          </a:xfrm>
        </p:spPr>
        <p:txBody>
          <a:bodyPr/>
          <a:lstStyle/>
          <a:p>
            <a:r>
              <a:rPr lang="zh-CN" altLang="en-US" sz="2000" b="1" dirty="0" smtClean="0"/>
              <a:t>登录网址</a:t>
            </a:r>
            <a:r>
              <a:rPr lang="zh-CN" altLang="en-US" sz="2000" dirty="0" smtClean="0"/>
              <a:t>：</a:t>
            </a:r>
            <a:r>
              <a:rPr lang="en-US" altLang="zh-CN" sz="2000" dirty="0">
                <a:hlinkClick r:id="rId1"/>
              </a:rPr>
              <a:t>http://czjy.a6edu.net/</a:t>
            </a:r>
            <a:r>
              <a:rPr lang="en-US" altLang="zh-CN" sz="2000" dirty="0">
                <a:hlinkClick r:id="rId1"/>
              </a:rPr>
              <a:t>enterprise/</a:t>
            </a:r>
            <a:r>
              <a:rPr lang="en-US" altLang="zh-CN" sz="2000" dirty="0"/>
              <a:t> </a:t>
            </a:r>
            <a:endParaRPr lang="en-US" altLang="zh-CN" sz="2000" dirty="0">
              <a:hlinkClick r:id="rId1"/>
            </a:endParaRPr>
          </a:p>
          <a:p>
            <a:pPr marL="0" indent="0">
              <a:buNone/>
            </a:pPr>
            <a:r>
              <a:rPr lang="zh-CN" altLang="en-US" sz="2000" dirty="0" smtClean="0">
                <a:sym typeface="+mn-ea"/>
              </a:rPr>
              <a:t>   审核通过即可登录操作（审核通过前无法报名）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   账号：负责人手机号 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   初始密码：</a:t>
            </a:r>
            <a:r>
              <a:rPr lang="en-US" altLang="zh-CN" sz="2000" dirty="0" smtClean="0">
                <a:sym typeface="+mn-ea"/>
              </a:rPr>
              <a:t>123456</a:t>
            </a:r>
            <a:endParaRPr lang="en-US" altLang="zh-CN" sz="2000" dirty="0" smtClean="0">
              <a:sym typeface="+mn-ea"/>
            </a:endParaRPr>
          </a:p>
          <a:p>
            <a:pPr>
              <a:buNone/>
            </a:pPr>
            <a:endParaRPr lang="en-US" altLang="zh-CN" sz="2000" dirty="0">
              <a:hlinkClick r:id="rId1"/>
            </a:endParaRPr>
          </a:p>
          <a:p>
            <a:pPr marL="0" indent="0">
              <a:buNone/>
            </a:pPr>
            <a:r>
              <a:rPr lang="en-US" sz="2000" b="1" smtClean="0">
                <a:sym typeface="+mn-ea"/>
              </a:rPr>
              <a:t>2</a:t>
            </a:r>
            <a:r>
              <a:rPr lang="zh-CN" altLang="en-US" sz="2000" b="1" dirty="0" smtClean="0">
                <a:sym typeface="+mn-ea"/>
              </a:rPr>
              <a:t>【导入学员】</a:t>
            </a:r>
            <a:r>
              <a:rPr lang="en-US" altLang="zh-CN" sz="2000" b="1" dirty="0" smtClean="0">
                <a:sym typeface="+mn-ea"/>
              </a:rPr>
              <a:t>   </a:t>
            </a:r>
            <a:r>
              <a:rPr sz="2000" b="1" dirty="0" smtClean="0">
                <a:sym typeface="+mn-ea"/>
              </a:rPr>
              <a:t>系统中学员信息已经存在，则无需导入。</a:t>
            </a:r>
            <a:endParaRPr lang="zh-CN" altLang="en-US" sz="2000" b="1" dirty="0" smtClean="0">
              <a:sym typeface="+mn-ea"/>
            </a:endParaRPr>
          </a:p>
          <a:p>
            <a:pPr marL="0" indent="0">
              <a:buNone/>
            </a:pPr>
            <a:r>
              <a:rPr sz="1800" dirty="0" smtClean="0">
                <a:sym typeface="+mn-ea"/>
              </a:rPr>
              <a:t>点击</a:t>
            </a:r>
            <a:r>
              <a:rPr lang="en-US" altLang="zh-CN" sz="1800" dirty="0" smtClean="0">
                <a:sym typeface="+mn-ea"/>
              </a:rPr>
              <a:t>“</a:t>
            </a:r>
            <a:r>
              <a:rPr sz="1800" dirty="0" smtClean="0">
                <a:sym typeface="+mn-ea"/>
              </a:rPr>
              <a:t>学员管理</a:t>
            </a:r>
            <a:r>
              <a:rPr lang="en-US" altLang="zh-CN" sz="1800" dirty="0" smtClean="0">
                <a:sym typeface="+mn-ea"/>
              </a:rPr>
              <a:t>”</a:t>
            </a:r>
            <a:r>
              <a:rPr sz="1800" dirty="0" smtClean="0">
                <a:sym typeface="+mn-ea"/>
              </a:rPr>
              <a:t>、</a:t>
            </a:r>
            <a:r>
              <a:rPr lang="en-US" altLang="zh-CN" sz="1800" dirty="0" smtClean="0">
                <a:sym typeface="+mn-ea"/>
              </a:rPr>
              <a:t>“</a:t>
            </a:r>
            <a:r>
              <a:rPr sz="1800" dirty="0" smtClean="0">
                <a:sym typeface="+mn-ea"/>
              </a:rPr>
              <a:t>导入学员</a:t>
            </a:r>
            <a:r>
              <a:rPr lang="en-US" altLang="zh-CN" sz="1800" dirty="0" smtClean="0">
                <a:sym typeface="+mn-ea"/>
              </a:rPr>
              <a:t>”</a:t>
            </a:r>
            <a:r>
              <a:rPr sz="1800" dirty="0" smtClean="0">
                <a:sym typeface="+mn-ea"/>
              </a:rPr>
              <a:t>，下载模板，按要求填好表格，</a:t>
            </a:r>
            <a:r>
              <a:rPr lang="en-US" altLang="zh-CN" sz="1800" dirty="0" smtClean="0">
                <a:sym typeface="+mn-ea"/>
              </a:rPr>
              <a:t>“</a:t>
            </a:r>
            <a:r>
              <a:rPr sz="1800" dirty="0" smtClean="0">
                <a:sym typeface="+mn-ea"/>
              </a:rPr>
              <a:t>选择文件</a:t>
            </a:r>
            <a:r>
              <a:rPr lang="en-US" altLang="zh-CN" sz="1800" dirty="0" smtClean="0">
                <a:sym typeface="+mn-ea"/>
              </a:rPr>
              <a:t>”</a:t>
            </a:r>
            <a:r>
              <a:rPr sz="1800" dirty="0" smtClean="0">
                <a:sym typeface="+mn-ea"/>
              </a:rPr>
              <a:t>、</a:t>
            </a:r>
            <a:r>
              <a:rPr lang="en-US" altLang="zh-CN" sz="1800" dirty="0" smtClean="0">
                <a:sym typeface="+mn-ea"/>
              </a:rPr>
              <a:t>“</a:t>
            </a:r>
            <a:r>
              <a:rPr sz="1800" dirty="0" smtClean="0">
                <a:sym typeface="+mn-ea"/>
              </a:rPr>
              <a:t>上传</a:t>
            </a:r>
            <a:r>
              <a:rPr lang="en-US" altLang="zh-CN" sz="1800" dirty="0" smtClean="0">
                <a:sym typeface="+mn-ea"/>
              </a:rPr>
              <a:t>”</a:t>
            </a:r>
            <a:r>
              <a:rPr sz="1800" dirty="0" smtClean="0">
                <a:sym typeface="+mn-ea"/>
              </a:rPr>
              <a:t>。</a:t>
            </a:r>
            <a:endParaRPr sz="1800" dirty="0" smtClean="0"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22935" y="4556760"/>
            <a:ext cx="10337800" cy="188214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文本框 12"/>
          <p:cNvSpPr txBox="1"/>
          <p:nvPr/>
        </p:nvSpPr>
        <p:spPr>
          <a:xfrm>
            <a:off x="669290" y="462724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重点注意</a:t>
            </a:r>
            <a:r>
              <a:rPr lang="en-US" altLang="zh-CN"/>
              <a:t>  </a:t>
            </a:r>
            <a:r>
              <a:rPr lang="zh-CN" altLang="en-US"/>
              <a:t>！！！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74700" y="4995545"/>
            <a:ext cx="92881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本人姓名、身份证号码、手机号必须一致，手机号一定为本人目前使用的，不要使用他人手机号，以免后续无法学习！！！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/>
          </a:p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3085" y="670560"/>
            <a:ext cx="10767695" cy="24314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85" y="3045460"/>
            <a:ext cx="10350500" cy="136207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7835" y="716915"/>
            <a:ext cx="10852237" cy="624845"/>
          </a:xfrm>
        </p:spPr>
        <p:txBody>
          <a:bodyPr/>
          <a:p>
            <a:r>
              <a:rPr lang="en-US" altLang="zh-CN" sz="2000" dirty="0" smtClean="0">
                <a:sym typeface="+mn-ea"/>
              </a:rPr>
              <a:t>3</a:t>
            </a:r>
            <a:r>
              <a:rPr lang="zh-CN" altLang="en-US" sz="2000" dirty="0" smtClean="0">
                <a:sym typeface="+mn-ea"/>
              </a:rPr>
              <a:t>【继续教育】</a:t>
            </a:r>
            <a:br>
              <a:rPr lang="zh-CN" altLang="en-US" sz="2000" b="1" dirty="0" smtClean="0">
                <a:sym typeface="+mn-ea"/>
              </a:rPr>
            </a:br>
            <a:r>
              <a:rPr lang="zh-CN" sz="2000" b="0" dirty="0" smtClean="0">
                <a:sym typeface="+mn-ea"/>
              </a:rPr>
              <a:t>点击</a:t>
            </a:r>
            <a:r>
              <a:rPr lang="en-US" altLang="zh-CN" sz="2000" b="0" dirty="0" smtClean="0">
                <a:sym typeface="+mn-ea"/>
              </a:rPr>
              <a:t>“</a:t>
            </a:r>
            <a:r>
              <a:rPr lang="zh-CN" sz="2000" b="0" dirty="0" smtClean="0">
                <a:sym typeface="+mn-ea"/>
              </a:rPr>
              <a:t>继续教育</a:t>
            </a:r>
            <a:r>
              <a:rPr lang="en-US" altLang="zh-CN" sz="2000" b="0" dirty="0" smtClean="0">
                <a:sym typeface="+mn-ea"/>
              </a:rPr>
              <a:t>”</a:t>
            </a:r>
            <a:r>
              <a:rPr sz="2000" b="0" dirty="0" smtClean="0">
                <a:sym typeface="+mn-ea"/>
              </a:rPr>
              <a:t>，</a:t>
            </a:r>
            <a:r>
              <a:rPr lang="zh-CN" sz="2000" b="0" dirty="0" smtClean="0">
                <a:sym typeface="+mn-ea"/>
              </a:rPr>
              <a:t>选中</a:t>
            </a:r>
            <a:r>
              <a:rPr lang="zh-CN" sz="2000" dirty="0" smtClean="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同岗位</a:t>
            </a:r>
            <a:r>
              <a:rPr lang="zh-CN" sz="2000" b="0" dirty="0" smtClean="0">
                <a:sym typeface="+mn-ea"/>
              </a:rPr>
              <a:t>学员，</a:t>
            </a:r>
            <a:r>
              <a:rPr lang="en-US" altLang="zh-CN" sz="2000" b="0" dirty="0" smtClean="0">
                <a:sym typeface="+mn-ea"/>
              </a:rPr>
              <a:t>“</a:t>
            </a:r>
            <a:r>
              <a:rPr lang="zh-CN" sz="2000" b="0" dirty="0" smtClean="0">
                <a:sym typeface="+mn-ea"/>
              </a:rPr>
              <a:t>批量报名</a:t>
            </a:r>
            <a:r>
              <a:rPr lang="en-US" altLang="zh-CN" sz="2000" b="0" dirty="0" smtClean="0">
                <a:sym typeface="+mn-ea"/>
              </a:rPr>
              <a:t>”</a:t>
            </a:r>
            <a:r>
              <a:rPr sz="2000" b="0" dirty="0" smtClean="0">
                <a:sym typeface="+mn-ea"/>
              </a:rPr>
              <a:t>，</a:t>
            </a:r>
            <a:r>
              <a:rPr lang="zh-CN" sz="2000" b="0" dirty="0" smtClean="0">
                <a:sym typeface="+mn-ea"/>
              </a:rPr>
              <a:t>选择所需报名岗位，</a:t>
            </a:r>
            <a:r>
              <a:rPr lang="en-US" altLang="zh-CN" sz="2000" b="0" dirty="0" smtClean="0">
                <a:sym typeface="+mn-ea"/>
              </a:rPr>
              <a:t>“</a:t>
            </a:r>
            <a:r>
              <a:rPr lang="zh-CN" sz="2000" b="0" dirty="0" smtClean="0">
                <a:sym typeface="+mn-ea"/>
              </a:rPr>
              <a:t>保存</a:t>
            </a:r>
            <a:r>
              <a:rPr lang="en-US" altLang="zh-CN" sz="2000" b="0" dirty="0" smtClean="0">
                <a:sym typeface="+mn-ea"/>
              </a:rPr>
              <a:t>”</a:t>
            </a:r>
            <a:endParaRPr lang="en-US" altLang="zh-CN" sz="2000" b="0" dirty="0" smtClean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59765" y="1409700"/>
            <a:ext cx="10426700" cy="22783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59765" y="3756025"/>
            <a:ext cx="10735945" cy="292100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“</a:t>
            </a:r>
            <a:r>
              <a:rPr altLang="zh-CN" dirty="0" smtClean="0"/>
              <a:t>继续教育</a:t>
            </a:r>
            <a:r>
              <a:rPr lang="en-US" altLang="zh-CN" dirty="0" smtClean="0"/>
              <a:t>”</a:t>
            </a:r>
            <a:r>
              <a:rPr altLang="zh-CN" dirty="0" smtClean="0"/>
              <a:t>、</a:t>
            </a:r>
            <a:r>
              <a:rPr lang="en-US" altLang="zh-CN" dirty="0" smtClean="0"/>
              <a:t>“</a:t>
            </a:r>
            <a:r>
              <a:rPr altLang="zh-CN" dirty="0" smtClean="0"/>
              <a:t>报名信息</a:t>
            </a:r>
            <a:r>
              <a:rPr lang="en-US" altLang="zh-CN" dirty="0" smtClean="0"/>
              <a:t>”</a:t>
            </a:r>
            <a:r>
              <a:rPr altLang="zh-CN" dirty="0" smtClean="0"/>
              <a:t>、</a:t>
            </a:r>
            <a:r>
              <a:rPr lang="en-US" altLang="zh-CN" dirty="0" smtClean="0"/>
              <a:t>“</a:t>
            </a:r>
            <a:r>
              <a:rPr altLang="zh-CN" dirty="0" smtClean="0"/>
              <a:t>课程包购买</a:t>
            </a:r>
            <a:r>
              <a:rPr lang="en-US" altLang="zh-CN" dirty="0" smtClean="0"/>
              <a:t>”</a:t>
            </a:r>
            <a:br>
              <a:rPr altLang="zh-CN" dirty="0" smtClean="0"/>
            </a:br>
            <a:endParaRPr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3045" y="1148080"/>
            <a:ext cx="11221085" cy="35528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57505" y="5114290"/>
            <a:ext cx="10895965" cy="7359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如一人有多本证书，需购买对应的课程。在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员工管理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里对员工信息的证书号进行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编辑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后选择对应的课程。</a:t>
            </a:r>
            <a:endParaRPr lang="zh-CN" altLang="en-US" sz="20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zh-CN" altLang="en-US" dirty="0" smtClean="0"/>
              <a:t>集体</a:t>
            </a:r>
            <a:r>
              <a:rPr lang="zh-CN" altLang="en-US" dirty="0" smtClean="0"/>
              <a:t>缴费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10515" y="963295"/>
            <a:ext cx="11212195" cy="4351655"/>
          </a:xfrm>
        </p:spPr>
        <p:txBody>
          <a:bodyPr/>
          <a:lstStyle/>
          <a:p>
            <a:r>
              <a:rPr lang="zh-CN" altLang="en-US" sz="2000" b="1" dirty="0" smtClean="0"/>
              <a:t>确认待缴费信息无误，可点击【课程包购买】选择任意课程包进行支付</a:t>
            </a:r>
            <a:endParaRPr lang="zh-CN" altLang="en-US" sz="2000" b="1" dirty="0" smtClean="0"/>
          </a:p>
          <a:p>
            <a:pPr marL="0" indent="0">
              <a:buNone/>
            </a:pPr>
            <a:r>
              <a:rPr lang="en-US" altLang="zh-CN" sz="2000" dirty="0" smtClean="0">
                <a:sym typeface="+mn-ea"/>
              </a:rPr>
              <a:t>1</a:t>
            </a:r>
            <a:r>
              <a:rPr sz="2000" dirty="0" smtClean="0">
                <a:sym typeface="+mn-ea"/>
              </a:rPr>
              <a:t>、</a:t>
            </a:r>
            <a:r>
              <a:rPr lang="zh-CN" altLang="en-US" sz="2000" dirty="0" smtClean="0">
                <a:sym typeface="+mn-ea"/>
              </a:rPr>
              <a:t>点击查看员工，可查看待缴费员工名单，确认人数、姓名、手机号、身份证号码无误；</a:t>
            </a:r>
            <a:endParaRPr lang="zh-CN" altLang="en-US" sz="2000" dirty="0" smtClean="0">
              <a:sym typeface="+mn-ea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zh-CN" altLang="en-US" sz="2000" dirty="0" smtClean="0">
                <a:sym typeface="+mn-ea"/>
              </a:rPr>
              <a:t> </a:t>
            </a:r>
            <a:r>
              <a:rPr lang="en-US" altLang="zh-CN" sz="2000" dirty="0" smtClean="0">
                <a:sym typeface="+mn-ea"/>
              </a:rPr>
              <a:t>2</a:t>
            </a:r>
            <a:r>
              <a:rPr sz="2000" dirty="0" smtClean="0">
                <a:sym typeface="+mn-ea"/>
              </a:rPr>
              <a:t>、</a:t>
            </a:r>
            <a:r>
              <a:rPr lang="zh-CN" altLang="en-US" sz="2000" dirty="0" smtClean="0">
                <a:sym typeface="+mn-ea"/>
              </a:rPr>
              <a:t>点击【课程包购买】按钮，进行在线缴费，缴费方式为微信扫码支付；</a:t>
            </a:r>
            <a:endParaRPr lang="zh-CN" altLang="en-US" sz="2000" dirty="0" smtClean="0">
              <a:sym typeface="+mn-ea"/>
            </a:endParaRPr>
          </a:p>
          <a:p>
            <a:pPr marL="0" indent="0">
              <a:buNone/>
            </a:pPr>
            <a:endParaRPr lang="en-US" altLang="zh-CN" sz="2000" dirty="0" smtClean="0">
              <a:sym typeface="+mn-ea"/>
            </a:endParaRPr>
          </a:p>
          <a:p>
            <a:pPr marL="0" indent="0">
              <a:buNone/>
            </a:pPr>
            <a:endParaRPr lang="en-US" altLang="zh-CN" sz="2000" dirty="0" smtClean="0"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38345" y="2831465"/>
            <a:ext cx="6438900" cy="35890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69925" y="2831465"/>
            <a:ext cx="3256280" cy="32956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</a:t>
            </a:r>
            <a:r>
              <a:rPr lang="zh-CN" altLang="en-US" dirty="0" smtClean="0"/>
              <a:t>通知学员学习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22935" y="963295"/>
            <a:ext cx="10515600" cy="4351338"/>
          </a:xfrm>
        </p:spPr>
        <p:txBody>
          <a:bodyPr/>
          <a:lstStyle/>
          <a:p>
            <a:r>
              <a:rPr lang="zh-CN" altLang="en-US" sz="2000" b="1" dirty="0" smtClean="0"/>
              <a:t>缴费完成后学员学习</a:t>
            </a:r>
            <a:endParaRPr lang="zh-CN" altLang="en-US" sz="2000" b="1" dirty="0" smtClean="0"/>
          </a:p>
          <a:p>
            <a:pPr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   手机端学习</a:t>
            </a:r>
            <a:endParaRPr lang="zh-CN" altLang="en-US" sz="2000" dirty="0" smtClean="0">
              <a:sym typeface="+mn-ea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zh-CN" altLang="en-US" sz="2000" dirty="0" smtClean="0">
                <a:sym typeface="+mn-ea"/>
              </a:rPr>
              <a:t>      关注</a:t>
            </a:r>
            <a:r>
              <a:rPr lang="en-US" altLang="zh-CN" sz="2000" dirty="0" smtClean="0">
                <a:sym typeface="+mn-ea"/>
              </a:rPr>
              <a:t>“</a:t>
            </a:r>
            <a:r>
              <a:rPr sz="2000" dirty="0" smtClean="0">
                <a:sym typeface="+mn-ea"/>
              </a:rPr>
              <a:t>江苏城建院继教学院</a:t>
            </a:r>
            <a:r>
              <a:rPr lang="en-US" altLang="zh-CN" sz="2000" dirty="0" smtClean="0">
                <a:sym typeface="+mn-ea"/>
              </a:rPr>
              <a:t>”</a:t>
            </a:r>
            <a:r>
              <a:rPr lang="zh-CN" altLang="en-US" sz="2000" dirty="0" smtClean="0">
                <a:sym typeface="+mn-ea"/>
              </a:rPr>
              <a:t>公众号，点击【云教育学习】，使用学员</a:t>
            </a:r>
            <a:r>
              <a:rPr lang="zh-CN" altLang="en-US" sz="2000" dirty="0" smtClean="0">
                <a:solidFill>
                  <a:srgbClr val="FF0000"/>
                </a:solidFill>
                <a:sym typeface="+mn-ea"/>
              </a:rPr>
              <a:t>报名时提交的手机号</a:t>
            </a:r>
            <a:r>
              <a:rPr lang="zh-CN" altLang="en-US" sz="2000" dirty="0" smtClean="0">
                <a:sym typeface="+mn-ea"/>
              </a:rPr>
              <a:t>注册，注册完成后，点击【继续教育】进行学习。</a:t>
            </a:r>
            <a:endParaRPr lang="zh-CN" altLang="en-US" sz="2000" dirty="0" smtClean="0">
              <a:sym typeface="+mn-ea"/>
            </a:endParaRPr>
          </a:p>
          <a:p>
            <a:pPr>
              <a:lnSpc>
                <a:spcPct val="170000"/>
              </a:lnSpc>
              <a:buFont typeface="Wingdings" panose="05000000000000000000" charset="0"/>
              <a:buChar char="ü"/>
            </a:pPr>
            <a:endParaRPr lang="zh-CN" altLang="en-US" sz="2000" dirty="0" smtClean="0">
              <a:sym typeface="+mn-ea"/>
            </a:endParaRPr>
          </a:p>
          <a:p>
            <a:pPr algn="l">
              <a:lnSpc>
                <a:spcPct val="13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2000" dirty="0" smtClean="0">
                <a:sym typeface="+mn-ea"/>
              </a:rPr>
              <a:t>    电脑端学习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r>
              <a:rPr lang="zh-CN" altLang="en-US" sz="2000" dirty="0" smtClean="0">
                <a:sym typeface="+mn-ea"/>
              </a:rPr>
              <a:t>网址：http://czjy.a6edu.net/education/</a:t>
            </a:r>
            <a:endParaRPr lang="zh-CN" altLang="en-US" sz="2000" dirty="0" smtClean="0"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r>
              <a:rPr lang="zh-CN" altLang="en-US" sz="2000" dirty="0" smtClean="0">
                <a:sym typeface="+mn-ea"/>
              </a:rPr>
              <a:t>账号：学员身份证号               初始密码：身份证后</a:t>
            </a:r>
            <a:r>
              <a:rPr lang="en-US" altLang="zh-CN" sz="2000" dirty="0" smtClean="0">
                <a:sym typeface="+mn-ea"/>
              </a:rPr>
              <a:t>6</a:t>
            </a:r>
            <a:r>
              <a:rPr lang="zh-CN" altLang="en-US" sz="2000" dirty="0" smtClean="0">
                <a:sym typeface="+mn-ea"/>
              </a:rPr>
              <a:t>位</a:t>
            </a:r>
            <a:endParaRPr lang="zh-CN" altLang="en-US" sz="2000" dirty="0" smtClean="0">
              <a:sym typeface="+mn-ea"/>
            </a:endParaRPr>
          </a:p>
          <a:p>
            <a:pPr>
              <a:buNone/>
            </a:pPr>
            <a:endParaRPr lang="en-US" altLang="zh-CN" sz="2000" dirty="0" smtClean="0">
              <a:sym typeface="+mn-ea"/>
            </a:endParaRPr>
          </a:p>
          <a:p>
            <a:pPr marL="0" indent="0">
              <a:buNone/>
            </a:pPr>
            <a:endParaRPr sz="2000" dirty="0" smtClean="0">
              <a:sym typeface="+mn-ea"/>
            </a:endParaRPr>
          </a:p>
          <a:p>
            <a:pPr marL="0" indent="0">
              <a:buNone/>
            </a:pPr>
            <a:endParaRPr sz="2000" dirty="0" smtClean="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rcRect r="49406" b="22166"/>
          <a:stretch>
            <a:fillRect/>
          </a:stretch>
        </p:blipFill>
        <p:spPr>
          <a:xfrm>
            <a:off x="8351520" y="2583180"/>
            <a:ext cx="2110105" cy="2061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TEMPLATE_CATEGORY" val="custom"/>
  <p:tag name="KSO_WM_TEMPLATE_INDEX" val="20196577"/>
</p:tagLst>
</file>

<file path=ppt/tags/tag102.xml><?xml version="1.0" encoding="utf-8"?>
<p:tagLst xmlns:p="http://schemas.openxmlformats.org/presentationml/2006/main">
  <p:tag name="KSO_WPP_MARK_KEY" val="dba62587-d251-45ca-b0d3-61de035e209e"/>
  <p:tag name="COMMONDATA" val="eyJoZGlkIjoiMTQyZTNlOTAyOGVmZjM2NmMxNWQzY2NkMjNlZmIyMTEifQ=="/>
  <p:tag name="commondata" val="eyJoZGlkIjoiYzQ4OWMyZjAwNWJlOTY1NzM0ZGNmZDYxNDE4ZDgzZjcifQ==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*i*4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96577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96577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COMBINE_RELATE_SLIDE_ID" val="background20177529_1"/>
  <p:tag name="KSO_WM_TEMPLATE_THUMBS_INDEX" val="1、12"/>
  <p:tag name="KSO_WM_TEMPLATE_SUBCATEGORY" val="0"/>
  <p:tag name="KSO_WM_TAG_VERSION" val="1.0"/>
  <p:tag name="KSO_WM_BEAUTIFY_FLAG" val="#wm#"/>
  <p:tag name="KSO_WM_TEMPLATE_CATEGORY" val="custom"/>
  <p:tag name="KSO_WM_TEMPLATE_INDEX" val="20196577"/>
</p:tagLst>
</file>

<file path=ppt/tags/tag72.xml><?xml version="1.0" encoding="utf-8"?>
<p:tagLst xmlns:p="http://schemas.openxmlformats.org/presentationml/2006/main">
  <p:tag name="KSO_WM_TEMPLATE_CATEGORY" val="custom"/>
  <p:tag name="KSO_WM_TEMPLATE_INDEX" val="20196577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5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1"/>
  <p:tag name="KSO_WM_UNIT_FILL_FORE_SCHEMECOLOR_INDEX" val="5"/>
  <p:tag name="KSO_WM_UNIT_FILL_TYPE" val="1"/>
  <p:tag name="KSO_WM_UNIT_LINE_FORE_SCHEMECOLOR_INDEX" val="16"/>
  <p:tag name="KSO_WM_UNIT_LINE_FILL_TYPE" val="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4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1"/>
  <p:tag name="KSO_WM_UNIT_FILL_FORE_SCHEMECOLOR_INDEX" val="6"/>
  <p:tag name="KSO_WM_UNIT_FILL_TYPE" val="1"/>
  <p:tag name="KSO_WM_UNIT_LINE_FORE_SCHEMECOLOR_INDEX" val="16"/>
  <p:tag name="KSO_WM_UNIT_LINE_FILL_TYPE" val="2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3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1"/>
  <p:tag name="KSO_WM_UNIT_FILL_FORE_SCHEMECOLOR_INDEX" val="5"/>
  <p:tag name="KSO_WM_UNIT_FILL_TYPE" val="1"/>
  <p:tag name="KSO_WM_UNIT_LINE_FORE_SCHEMECOLOR_INDEX" val="16"/>
  <p:tag name="KSO_WM_UNIT_LINE_FILL_TYPE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2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1"/>
  <p:tag name="KSO_WM_UNIT_FILL_FORE_SCHEMECOLOR_INDEX" val="6"/>
  <p:tag name="KSO_WM_UNIT_FILL_TYPE" val="1"/>
  <p:tag name="KSO_WM_UNIT_LINE_FORE_SCHEMECOLOR_INDEX" val="16"/>
  <p:tag name="KSO_WM_UNIT_LINE_FILL_TYPE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a*1_2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m1-1"/>
  <p:tag name="KSO_WM_UNIT_TYPE" val="m_h_a"/>
  <p:tag name="KSO_WM_UNIT_INDEX" val="1_2_1"/>
  <p:tag name="KSO_WM_UNIT_PRESET_TEXT" val="添加标题"/>
  <p:tag name="KSO_WM_UNIT_VALUE" val="7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2_2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a*1_3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m1-1"/>
  <p:tag name="KSO_WM_UNIT_TYPE" val="m_h_a"/>
  <p:tag name="KSO_WM_UNIT_INDEX" val="1_3_1"/>
  <p:tag name="KSO_WM_UNIT_PRESET_TEXT" val="添加标题"/>
  <p:tag name="KSO_WM_UNIT_VALUE" val="7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3_2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a*1_4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m1-1"/>
  <p:tag name="KSO_WM_UNIT_TYPE" val="m_h_a"/>
  <p:tag name="KSO_WM_UNIT_INDEX" val="1_4_1"/>
  <p:tag name="KSO_WM_UNIT_PRESET_TEXT" val="添加标题"/>
  <p:tag name="KSO_WM_UNIT_VALUE" val="6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4_2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a*1_5_1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m1-1"/>
  <p:tag name="KSO_WM_UNIT_TYPE" val="m_h_a"/>
  <p:tag name="KSO_WM_UNIT_INDEX" val="1_5_1"/>
  <p:tag name="KSO_WM_UNIT_PRESET_TEXT" val="添加标题"/>
  <p:tag name="KSO_WM_UNIT_VALUE" val="6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1466_3*m_h_i*1_5_2"/>
  <p:tag name="KSO_WM_TEMPLATE_CATEGORY" val="diagram"/>
  <p:tag name="KSO_WM_TEMPLATE_INDEX" val="2020146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2"/>
</p:tagLst>
</file>

<file path=ppt/tags/tag85.xml><?xml version="1.0" encoding="utf-8"?>
<p:tagLst xmlns:p="http://schemas.openxmlformats.org/presentationml/2006/main">
  <p:tag name="KSO_WM_TEMPLATE_CATEGORY" val="custom"/>
  <p:tag name="KSO_WM_TEMPLATE_INDEX" val="20196577"/>
</p:tagLst>
</file>

<file path=ppt/tags/tag86.xml><?xml version="1.0" encoding="utf-8"?>
<p:tagLst xmlns:p="http://schemas.openxmlformats.org/presentationml/2006/main">
  <p:tag name="KSO_WM_UNIT_PLACING_PICTURE_USER_VIEWPORT" val="{&quot;height&quot;:6000,&quot;width&quot;:6924}"/>
</p:tagLst>
</file>

<file path=ppt/tags/tag87.xml><?xml version="1.0" encoding="utf-8"?>
<p:tagLst xmlns:p="http://schemas.openxmlformats.org/presentationml/2006/main">
  <p:tag name="KSO_WM_TEMPLATE_CATEGORY" val="custom"/>
  <p:tag name="KSO_WM_TEMPLATE_INDEX" val="20196577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TEMPLATE_CATEGORY" val="custom"/>
  <p:tag name="KSO_WM_TEMPLATE_INDEX" val="20196577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96577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96577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TEMPLATE_CATEGORY" val="custom"/>
  <p:tag name="KSO_WM_TEMPLATE_INDEX" val="20196577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TEMPLATE_CATEGORY" val="custom"/>
  <p:tag name="KSO_WM_TEMPLATE_INDEX" val="20196577"/>
</p:tagLst>
</file>

<file path=ppt/tags/tag98.xml><?xml version="1.0" encoding="utf-8"?>
<p:tagLst xmlns:p="http://schemas.openxmlformats.org/presentationml/2006/main">
  <p:tag name="KSO_WM_TEMPLATE_CATEGORY" val="custom"/>
  <p:tag name="KSO_WM_TEMPLATE_INDEX" val="20196577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1_Office 主题​​">
  <a:themeElements>
    <a:clrScheme name="自定义 38">
      <a:dk1>
        <a:srgbClr val="000000"/>
      </a:dk1>
      <a:lt1>
        <a:srgbClr val="FFFFFF"/>
      </a:lt1>
      <a:dk2>
        <a:srgbClr val="323F4F"/>
      </a:dk2>
      <a:lt2>
        <a:srgbClr val="E7E6E6"/>
      </a:lt2>
      <a:accent1>
        <a:srgbClr val="376BAB"/>
      </a:accent1>
      <a:accent2>
        <a:srgbClr val="54565C"/>
      </a:accent2>
      <a:accent3>
        <a:srgbClr val="A1A2A5"/>
      </a:accent3>
      <a:accent4>
        <a:srgbClr val="376BAB"/>
      </a:accent4>
      <a:accent5>
        <a:srgbClr val="628BDC"/>
      </a:accent5>
      <a:accent6>
        <a:srgbClr val="376BAB"/>
      </a:accent6>
      <a:hlink>
        <a:srgbClr val="85C0FB"/>
      </a:hlink>
      <a:folHlink>
        <a:srgbClr val="70A2DE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898</Words>
  <Application>WPS 演示</Application>
  <PresentationFormat>宽屏</PresentationFormat>
  <Paragraphs>87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Wingdings</vt:lpstr>
      <vt:lpstr>仿宋</vt:lpstr>
      <vt:lpstr>Arial Unicode MS</vt:lpstr>
      <vt:lpstr>Calibri</vt:lpstr>
      <vt:lpstr>1_Office 主题​​</vt:lpstr>
      <vt:lpstr>继续教育平台学员报名 操作说明</vt:lpstr>
      <vt:lpstr>继续教育企业集体缴费流程</vt:lpstr>
      <vt:lpstr>1 注册开户</vt:lpstr>
      <vt:lpstr> 选课报名</vt:lpstr>
      <vt:lpstr>PowerPoint 演示文稿</vt:lpstr>
      <vt:lpstr>3【继续教育】 点击“继续教育”，选中同岗位学员，“批量报名”，选择所需报名岗位，“保存”</vt:lpstr>
      <vt:lpstr>“继续教育”、“报名信息”、“课程包购买” </vt:lpstr>
      <vt:lpstr> 集体缴费</vt:lpstr>
      <vt:lpstr>4 通知学员学习</vt:lpstr>
      <vt:lpstr>线上申请发票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南通建校-现场大厅报名</dc:title>
  <dc:creator>rmg</dc:creator>
  <cp:lastModifiedBy>肖卉</cp:lastModifiedBy>
  <cp:revision>59</cp:revision>
  <dcterms:created xsi:type="dcterms:W3CDTF">2019-09-24T07:00:00Z</dcterms:created>
  <dcterms:modified xsi:type="dcterms:W3CDTF">2025-06-24T02:32:28Z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4016A18BD99641CBB4D0BDDF2AC158A6_13</vt:lpwstr>
  </property>
</Properties>
</file>